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165"/>
  </p:notesMasterIdLst>
  <p:handoutMasterIdLst>
    <p:handoutMasterId r:id="rId166"/>
  </p:handoutMasterIdLst>
  <p:sldIdLst>
    <p:sldId id="256" r:id="rId6"/>
    <p:sldId id="451" r:id="rId7"/>
    <p:sldId id="452" r:id="rId8"/>
    <p:sldId id="257" r:id="rId9"/>
    <p:sldId id="258" r:id="rId10"/>
    <p:sldId id="415" r:id="rId11"/>
    <p:sldId id="259" r:id="rId12"/>
    <p:sldId id="453" r:id="rId13"/>
    <p:sldId id="454" r:id="rId14"/>
    <p:sldId id="455" r:id="rId15"/>
    <p:sldId id="260" r:id="rId16"/>
    <p:sldId id="456" r:id="rId17"/>
    <p:sldId id="457" r:id="rId18"/>
    <p:sldId id="416" r:id="rId19"/>
    <p:sldId id="458" r:id="rId20"/>
    <p:sldId id="459" r:id="rId21"/>
    <p:sldId id="460" r:id="rId22"/>
    <p:sldId id="261" r:id="rId23"/>
    <p:sldId id="417" r:id="rId24"/>
    <p:sldId id="461" r:id="rId25"/>
    <p:sldId id="263" r:id="rId26"/>
    <p:sldId id="462" r:id="rId27"/>
    <p:sldId id="463" r:id="rId28"/>
    <p:sldId id="464" r:id="rId29"/>
    <p:sldId id="465" r:id="rId30"/>
    <p:sldId id="466" r:id="rId31"/>
    <p:sldId id="264" r:id="rId32"/>
    <p:sldId id="467" r:id="rId33"/>
    <p:sldId id="468" r:id="rId34"/>
    <p:sldId id="469" r:id="rId35"/>
    <p:sldId id="265" r:id="rId36"/>
    <p:sldId id="470" r:id="rId37"/>
    <p:sldId id="266" r:id="rId38"/>
    <p:sldId id="267" r:id="rId39"/>
    <p:sldId id="418" r:id="rId40"/>
    <p:sldId id="419" r:id="rId41"/>
    <p:sldId id="420" r:id="rId42"/>
    <p:sldId id="271" r:id="rId43"/>
    <p:sldId id="273" r:id="rId44"/>
    <p:sldId id="471" r:id="rId45"/>
    <p:sldId id="472" r:id="rId46"/>
    <p:sldId id="473" r:id="rId47"/>
    <p:sldId id="474" r:id="rId48"/>
    <p:sldId id="475" r:id="rId49"/>
    <p:sldId id="476" r:id="rId50"/>
    <p:sldId id="477" r:id="rId51"/>
    <p:sldId id="478" r:id="rId52"/>
    <p:sldId id="479" r:id="rId53"/>
    <p:sldId id="480" r:id="rId54"/>
    <p:sldId id="275" r:id="rId55"/>
    <p:sldId id="276" r:id="rId56"/>
    <p:sldId id="481" r:id="rId57"/>
    <p:sldId id="482" r:id="rId58"/>
    <p:sldId id="421" r:id="rId59"/>
    <p:sldId id="422" r:id="rId60"/>
    <p:sldId id="423" r:id="rId61"/>
    <p:sldId id="424" r:id="rId62"/>
    <p:sldId id="277" r:id="rId63"/>
    <p:sldId id="279" r:id="rId64"/>
    <p:sldId id="425" r:id="rId65"/>
    <p:sldId id="281" r:id="rId66"/>
    <p:sldId id="426" r:id="rId67"/>
    <p:sldId id="427" r:id="rId68"/>
    <p:sldId id="483" r:id="rId69"/>
    <p:sldId id="484" r:id="rId70"/>
    <p:sldId id="485" r:id="rId71"/>
    <p:sldId id="486" r:id="rId72"/>
    <p:sldId id="487" r:id="rId73"/>
    <p:sldId id="282" r:id="rId74"/>
    <p:sldId id="428" r:id="rId75"/>
    <p:sldId id="488" r:id="rId76"/>
    <p:sldId id="489" r:id="rId77"/>
    <p:sldId id="490" r:id="rId78"/>
    <p:sldId id="491" r:id="rId79"/>
    <p:sldId id="492" r:id="rId80"/>
    <p:sldId id="493" r:id="rId81"/>
    <p:sldId id="283" r:id="rId82"/>
    <p:sldId id="494" r:id="rId83"/>
    <p:sldId id="495" r:id="rId84"/>
    <p:sldId id="496" r:id="rId85"/>
    <p:sldId id="497" r:id="rId86"/>
    <p:sldId id="284" r:id="rId87"/>
    <p:sldId id="498" r:id="rId88"/>
    <p:sldId id="500" r:id="rId89"/>
    <p:sldId id="501" r:id="rId90"/>
    <p:sldId id="502" r:id="rId91"/>
    <p:sldId id="504" r:id="rId92"/>
    <p:sldId id="505" r:id="rId93"/>
    <p:sldId id="506" r:id="rId94"/>
    <p:sldId id="503" r:id="rId95"/>
    <p:sldId id="507" r:id="rId96"/>
    <p:sldId id="508" r:id="rId97"/>
    <p:sldId id="509" r:id="rId98"/>
    <p:sldId id="429" r:id="rId99"/>
    <p:sldId id="510" r:id="rId100"/>
    <p:sldId id="511" r:id="rId101"/>
    <p:sldId id="512" r:id="rId102"/>
    <p:sldId id="513" r:id="rId103"/>
    <p:sldId id="514" r:id="rId104"/>
    <p:sldId id="515" r:id="rId105"/>
    <p:sldId id="516" r:id="rId106"/>
    <p:sldId id="517" r:id="rId107"/>
    <p:sldId id="518" r:id="rId108"/>
    <p:sldId id="430" r:id="rId109"/>
    <p:sldId id="519" r:id="rId110"/>
    <p:sldId id="431" r:id="rId111"/>
    <p:sldId id="432" r:id="rId112"/>
    <p:sldId id="433" r:id="rId113"/>
    <p:sldId id="520" r:id="rId114"/>
    <p:sldId id="521" r:id="rId115"/>
    <p:sldId id="434" r:id="rId116"/>
    <p:sldId id="522" r:id="rId117"/>
    <p:sldId id="523" r:id="rId118"/>
    <p:sldId id="524" r:id="rId119"/>
    <p:sldId id="435" r:id="rId120"/>
    <p:sldId id="436" r:id="rId121"/>
    <p:sldId id="437" r:id="rId122"/>
    <p:sldId id="525" r:id="rId123"/>
    <p:sldId id="526" r:id="rId124"/>
    <p:sldId id="527" r:id="rId125"/>
    <p:sldId id="438" r:id="rId126"/>
    <p:sldId id="439" r:id="rId127"/>
    <p:sldId id="528" r:id="rId128"/>
    <p:sldId id="529" r:id="rId129"/>
    <p:sldId id="530" r:id="rId130"/>
    <p:sldId id="440" r:id="rId131"/>
    <p:sldId id="441" r:id="rId132"/>
    <p:sldId id="442" r:id="rId133"/>
    <p:sldId id="531" r:id="rId134"/>
    <p:sldId id="443" r:id="rId135"/>
    <p:sldId id="444" r:id="rId136"/>
    <p:sldId id="532" r:id="rId137"/>
    <p:sldId id="533" r:id="rId138"/>
    <p:sldId id="534" r:id="rId139"/>
    <p:sldId id="447" r:id="rId140"/>
    <p:sldId id="535" r:id="rId141"/>
    <p:sldId id="536" r:id="rId142"/>
    <p:sldId id="537" r:id="rId143"/>
    <p:sldId id="538" r:id="rId144"/>
    <p:sldId id="539" r:id="rId145"/>
    <p:sldId id="540" r:id="rId146"/>
    <p:sldId id="541" r:id="rId147"/>
    <p:sldId id="542" r:id="rId148"/>
    <p:sldId id="543" r:id="rId149"/>
    <p:sldId id="445" r:id="rId150"/>
    <p:sldId id="544" r:id="rId151"/>
    <p:sldId id="448" r:id="rId152"/>
    <p:sldId id="449" r:id="rId153"/>
    <p:sldId id="545" r:id="rId154"/>
    <p:sldId id="450" r:id="rId155"/>
    <p:sldId id="546" r:id="rId156"/>
    <p:sldId id="547" r:id="rId157"/>
    <p:sldId id="548" r:id="rId158"/>
    <p:sldId id="549" r:id="rId159"/>
    <p:sldId id="550" r:id="rId160"/>
    <p:sldId id="551" r:id="rId161"/>
    <p:sldId id="552" r:id="rId162"/>
    <p:sldId id="553" r:id="rId163"/>
    <p:sldId id="554" r:id="rId1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463" autoAdjust="0"/>
    <p:restoredTop sz="94660"/>
  </p:normalViewPr>
  <p:slideViewPr>
    <p:cSldViewPr>
      <p:cViewPr varScale="1">
        <p:scale>
          <a:sx n="92" d="100"/>
          <a:sy n="92" d="100"/>
        </p:scale>
        <p:origin x="186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4765762E-3DA4-4AE9-AA33-0E096BD1360A}" type="datetimeFigureOut">
              <a:rPr lang="en-US"/>
              <a:pPr>
                <a:defRPr/>
              </a:pPr>
              <a:t>2/15/2017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dirty="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214E196-C54A-4346-87F4-B063DED129C6}" type="slidenum">
              <a:rPr lang="en-US" altLang="en-US"/>
              <a:pPr/>
              <a:t>‹#›</a:t>
            </a:fld>
            <a:endParaRPr lang="en-US" altLang="en-US"/>
          </a:p>
        </p:txBody>
      </p:sp>
    </p:spTree>
    <p:extLst>
      <p:ext uri="{BB962C8B-B14F-4D97-AF65-F5344CB8AC3E}">
        <p14:creationId xmlns:p14="http://schemas.microsoft.com/office/powerpoint/2010/main" val="238636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5E42ED3-17AC-4920-AC4A-BFAD3CE8D2B0}" type="datetimeFigureOut">
              <a:rPr lang="en-US"/>
              <a:pPr>
                <a:defRPr/>
              </a:pPr>
              <a:t>2/15/2017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57E217B-6274-4654-9F32-973A41C8ADDB}" type="slidenum">
              <a:rPr lang="en-US" altLang="en-US"/>
              <a:pPr/>
              <a:t>‹#›</a:t>
            </a:fld>
            <a:endParaRPr lang="en-US" altLang="en-US"/>
          </a:p>
        </p:txBody>
      </p:sp>
    </p:spTree>
    <p:extLst>
      <p:ext uri="{BB962C8B-B14F-4D97-AF65-F5344CB8AC3E}">
        <p14:creationId xmlns:p14="http://schemas.microsoft.com/office/powerpoint/2010/main" val="3891206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1" name="Action Button: Forward or Next 10">
            <a:hlinkClick r:id="" action="ppaction://hlinkshowjump?jump=nextslide" highlightClick="1"/>
          </p:cNvPr>
          <p:cNvSpPr/>
          <p:nvPr/>
        </p:nvSpPr>
        <p:spPr>
          <a:xfrm>
            <a:off x="8686800" y="152400"/>
            <a:ext cx="304800" cy="304800"/>
          </a:xfrm>
          <a:prstGeom prst="actionButtonForwardNex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2" name="Date Placeholder 29"/>
          <p:cNvSpPr>
            <a:spLocks noGrp="1"/>
          </p:cNvSpPr>
          <p:nvPr>
            <p:ph type="dt" sz="half" idx="10"/>
          </p:nvPr>
        </p:nvSpPr>
        <p:spPr/>
        <p:txBody>
          <a:bodyPr/>
          <a:lstStyle>
            <a:lvl1pPr>
              <a:defRPr smtClean="0">
                <a:solidFill>
                  <a:srgbClr val="FFFFFF"/>
                </a:solidFill>
              </a:defRPr>
            </a:lvl1pPr>
            <a:extLst/>
          </a:lstStyle>
          <a:p>
            <a:pPr>
              <a:defRPr/>
            </a:pPr>
            <a:fld id="{2A320E85-683C-4893-AA0A-A679A6DB51DD}" type="datetime1">
              <a:rPr lang="en-US"/>
              <a:pPr>
                <a:defRPr/>
              </a:pPr>
              <a:t>2/15/2017</a:t>
            </a:fld>
            <a:endParaRPr lang="en-US" dirty="0"/>
          </a:p>
        </p:txBody>
      </p:sp>
      <p:sp>
        <p:nvSpPr>
          <p:cNvPr id="13" name="Slide Number Placeholder 26"/>
          <p:cNvSpPr>
            <a:spLocks noGrp="1"/>
          </p:cNvSpPr>
          <p:nvPr>
            <p:ph type="sldNum" sz="quarter" idx="11"/>
          </p:nvPr>
        </p:nvSpPr>
        <p:spPr/>
        <p:txBody>
          <a:bodyPr/>
          <a:lstStyle>
            <a:lvl1pPr>
              <a:defRPr>
                <a:solidFill>
                  <a:srgbClr val="FFFFFF"/>
                </a:solidFill>
              </a:defRPr>
            </a:lvl1pPr>
          </a:lstStyle>
          <a:p>
            <a:fld id="{1109F87F-A66A-4210-83B1-C93251479904}" type="slidenum">
              <a:rPr lang="en-US" altLang="en-US"/>
              <a:pPr/>
              <a:t>‹#›</a:t>
            </a:fld>
            <a:endParaRPr lang="en-US" altLang="en-US"/>
          </a:p>
        </p:txBody>
      </p:sp>
      <p:sp>
        <p:nvSpPr>
          <p:cNvPr id="14" name="Footer Placeholder 18"/>
          <p:cNvSpPr>
            <a:spLocks noGrp="1"/>
          </p:cNvSpPr>
          <p:nvPr>
            <p:ph type="ftr" sz="quarter" idx="12"/>
          </p:nvPr>
        </p:nvSpPr>
        <p:spPr>
          <a:xfrm>
            <a:off x="2743200" y="6408738"/>
            <a:ext cx="3987800" cy="365125"/>
          </a:xfrm>
        </p:spPr>
        <p:txBody>
          <a:bodyPr/>
          <a:lstStyle>
            <a:lvl1pPr>
              <a:defRPr dirty="0" smtClean="0">
                <a:solidFill>
                  <a:schemeClr val="accent1">
                    <a:tint val="20000"/>
                  </a:schemeClr>
                </a:solidFill>
              </a:defRPr>
            </a:lvl1pPr>
            <a:extLst/>
          </a:lstStyle>
          <a:p>
            <a:pPr>
              <a:defRPr/>
            </a:pPr>
            <a:r>
              <a:rPr lang="en-US"/>
              <a:t>©1992-2014 by Pearson Education, Inc. All Rights Reserved.</a:t>
            </a:r>
          </a:p>
        </p:txBody>
      </p:sp>
    </p:spTree>
    <p:extLst>
      <p:ext uri="{BB962C8B-B14F-4D97-AF65-F5344CB8AC3E}">
        <p14:creationId xmlns:p14="http://schemas.microsoft.com/office/powerpoint/2010/main" val="333787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0D04955-D433-4ABB-A77C-3C68F0E4AA16}" type="datetime1">
              <a:rPr lang="en-US"/>
              <a:pPr>
                <a:defRPr/>
              </a:pPr>
              <a:t>2/15/2017</a:t>
            </a:fld>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©1992-2014 by Pearson Education, Inc. All Rights Reserved.</a:t>
            </a:r>
          </a:p>
        </p:txBody>
      </p:sp>
      <p:sp>
        <p:nvSpPr>
          <p:cNvPr id="6" name="Slide Number Placeholder 17"/>
          <p:cNvSpPr>
            <a:spLocks noGrp="1"/>
          </p:cNvSpPr>
          <p:nvPr>
            <p:ph type="sldNum" sz="quarter" idx="12"/>
          </p:nvPr>
        </p:nvSpPr>
        <p:spPr/>
        <p:txBody>
          <a:bodyPr/>
          <a:lstStyle>
            <a:lvl1pPr>
              <a:defRPr/>
            </a:lvl1pPr>
          </a:lstStyle>
          <a:p>
            <a:fld id="{B1C85A75-4951-4880-B89E-A7B831171B6A}" type="slidenum">
              <a:rPr lang="en-US" altLang="en-US"/>
              <a:pPr/>
              <a:t>‹#›</a:t>
            </a:fld>
            <a:endParaRPr lang="en-US" altLang="en-US"/>
          </a:p>
        </p:txBody>
      </p:sp>
    </p:spTree>
    <p:extLst>
      <p:ext uri="{BB962C8B-B14F-4D97-AF65-F5344CB8AC3E}">
        <p14:creationId xmlns:p14="http://schemas.microsoft.com/office/powerpoint/2010/main" val="266057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F6AE81F-0976-4101-8DB7-A47FCAFF11DE}" type="datetime1">
              <a:rPr lang="en-US"/>
              <a:pPr>
                <a:defRPr/>
              </a:pPr>
              <a:t>2/15/2017</a:t>
            </a:fld>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©1992-2014 by Pearson Education, Inc. All Rights Reserved.</a:t>
            </a:r>
          </a:p>
        </p:txBody>
      </p:sp>
      <p:sp>
        <p:nvSpPr>
          <p:cNvPr id="6" name="Slide Number Placeholder 17"/>
          <p:cNvSpPr>
            <a:spLocks noGrp="1"/>
          </p:cNvSpPr>
          <p:nvPr>
            <p:ph type="sldNum" sz="quarter" idx="12"/>
          </p:nvPr>
        </p:nvSpPr>
        <p:spPr/>
        <p:txBody>
          <a:bodyPr/>
          <a:lstStyle>
            <a:lvl1pPr>
              <a:defRPr/>
            </a:lvl1pPr>
          </a:lstStyle>
          <a:p>
            <a:fld id="{6480A8A3-CD47-48BD-9205-48CE741CB06E}" type="slidenum">
              <a:rPr lang="en-US" altLang="en-US"/>
              <a:pPr/>
              <a:t>‹#›</a:t>
            </a:fld>
            <a:endParaRPr lang="en-US" altLang="en-US"/>
          </a:p>
        </p:txBody>
      </p:sp>
    </p:spTree>
    <p:extLst>
      <p:ext uri="{BB962C8B-B14F-4D97-AF65-F5344CB8AC3E}">
        <p14:creationId xmlns:p14="http://schemas.microsoft.com/office/powerpoint/2010/main" val="1312412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p:txBody>
          <a:bodyPr/>
          <a:lstStyle>
            <a:lvl1pPr>
              <a:spcBef>
                <a:spcPts val="600"/>
              </a:spcBef>
              <a:spcAft>
                <a:spcPts val="600"/>
              </a:spcAft>
              <a:defRPr>
                <a:latin typeface="Calibri" panose="020F0502020204030204" pitchFamily="34" charset="0"/>
              </a:defRPr>
            </a:lvl1pPr>
            <a:lvl2pPr>
              <a:spcBef>
                <a:spcPts val="600"/>
              </a:spcBef>
              <a:spcAft>
                <a:spcPts val="600"/>
              </a:spcAft>
              <a:defRPr>
                <a:latin typeface="Calibri" panose="020F0502020204030204" pitchFamily="34" charset="0"/>
              </a:defRPr>
            </a:lvl2pPr>
            <a:lvl3pPr>
              <a:spcBef>
                <a:spcPts val="600"/>
              </a:spcBef>
              <a:spcAft>
                <a:spcPts val="600"/>
              </a:spcAft>
              <a:defRPr>
                <a:latin typeface="Calibri" panose="020F0502020204030204" pitchFamily="34" charset="0"/>
              </a:defRPr>
            </a:lvl3pPr>
            <a:lvl4pPr>
              <a:spcBef>
                <a:spcPts val="600"/>
              </a:spcBef>
              <a:spcAft>
                <a:spcPts val="600"/>
              </a:spcAft>
              <a:defRPr>
                <a:latin typeface="Calibri" panose="020F0502020204030204" pitchFamily="34" charset="0"/>
              </a:defRPr>
            </a:lvl4pPr>
            <a:lvl5pPr>
              <a:spcBef>
                <a:spcPts val="600"/>
              </a:spcBef>
              <a:spcAft>
                <a:spcPts val="600"/>
              </a:spcAft>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DC99128-1732-444B-B305-864C8657BFD5}" type="datetime1">
              <a:rPr lang="en-US"/>
              <a:pPr>
                <a:defRPr/>
              </a:pPr>
              <a:t>2/15/2017</a:t>
            </a:fld>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©1992-2014 by Pearson Education, Inc. All Rights Reserved.</a:t>
            </a:r>
          </a:p>
        </p:txBody>
      </p:sp>
      <p:sp>
        <p:nvSpPr>
          <p:cNvPr id="6" name="Slide Number Placeholder 17"/>
          <p:cNvSpPr>
            <a:spLocks noGrp="1"/>
          </p:cNvSpPr>
          <p:nvPr>
            <p:ph type="sldNum" sz="quarter" idx="12"/>
          </p:nvPr>
        </p:nvSpPr>
        <p:spPr/>
        <p:txBody>
          <a:bodyPr/>
          <a:lstStyle>
            <a:lvl1pPr>
              <a:defRPr/>
            </a:lvl1pPr>
          </a:lstStyle>
          <a:p>
            <a:fld id="{6ECC2044-C6EC-43E8-B8EC-AE06422006C8}" type="slidenum">
              <a:rPr lang="en-US" altLang="en-US"/>
              <a:pPr/>
              <a:t>‹#›</a:t>
            </a:fld>
            <a:endParaRPr lang="en-US" altLang="en-US"/>
          </a:p>
        </p:txBody>
      </p:sp>
    </p:spTree>
    <p:extLst>
      <p:ext uri="{BB962C8B-B14F-4D97-AF65-F5344CB8AC3E}">
        <p14:creationId xmlns:p14="http://schemas.microsoft.com/office/powerpoint/2010/main" val="4834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Action Button: Back or Previous 3">
            <a:hlinkClick r:id="" action="ppaction://hlinkshowjump?jump=previousslide" highlightClick="1"/>
          </p:cNvPr>
          <p:cNvSpPr/>
          <p:nvPr/>
        </p:nvSpPr>
        <p:spPr>
          <a:xfrm>
            <a:off x="8305800" y="152400"/>
            <a:ext cx="304800" cy="304800"/>
          </a:xfrm>
          <a:prstGeom prst="actionButtonBackPrevious">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5" name="Action Button: Forward or Next 4">
            <a:hlinkClick r:id="" action="ppaction://hlinkshowjump?jump=nextslide" highlightClick="1"/>
          </p:cNvPr>
          <p:cNvSpPr/>
          <p:nvPr/>
        </p:nvSpPr>
        <p:spPr>
          <a:xfrm>
            <a:off x="8686800" y="152400"/>
            <a:ext cx="304800" cy="304800"/>
          </a:xfrm>
          <a:prstGeom prst="actionButtonForwardNex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p:txBody>
          <a:bodyPr/>
          <a:lstStyle>
            <a:lvl2pPr>
              <a:buFont typeface="Wingdings" pitchFamily="2" charset="2"/>
              <a:buChar char="§"/>
              <a:defRPr/>
            </a:lvl2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6" name="Date Placeholder 3"/>
          <p:cNvSpPr>
            <a:spLocks noGrp="1"/>
          </p:cNvSpPr>
          <p:nvPr>
            <p:ph type="dt" sz="half" idx="10"/>
          </p:nvPr>
        </p:nvSpPr>
        <p:spPr/>
        <p:txBody>
          <a:bodyPr/>
          <a:lstStyle>
            <a:lvl1pPr>
              <a:defRPr smtClean="0"/>
            </a:lvl1pPr>
            <a:extLst/>
          </a:lstStyle>
          <a:p>
            <a:pPr>
              <a:defRPr/>
            </a:pPr>
            <a:fld id="{5BE920C0-80AB-4DD3-ABEA-A6BAEBF96425}" type="datetime1">
              <a:rPr lang="en-US"/>
              <a:pPr>
                <a:defRPr/>
              </a:pPr>
              <a:t>2/15/2017</a:t>
            </a:fld>
            <a:endParaRPr lang="en-US" dirty="0"/>
          </a:p>
        </p:txBody>
      </p:sp>
      <p:sp>
        <p:nvSpPr>
          <p:cNvPr id="8" name="Footer Placeholder 4"/>
          <p:cNvSpPr>
            <a:spLocks noGrp="1"/>
          </p:cNvSpPr>
          <p:nvPr>
            <p:ph type="ftr" sz="quarter" idx="11"/>
          </p:nvPr>
        </p:nvSpPr>
        <p:spPr>
          <a:xfrm>
            <a:off x="4114800" y="6408738"/>
            <a:ext cx="2616200" cy="365125"/>
          </a:xfrm>
        </p:spPr>
        <p:txBody>
          <a:bodyPr/>
          <a:lstStyle>
            <a:lvl1pPr>
              <a:defRPr dirty="0" smtClean="0"/>
            </a:lvl1pPr>
            <a:extLst/>
          </a:lstStyle>
          <a:p>
            <a:pPr>
              <a:defRPr/>
            </a:pPr>
            <a:r>
              <a:rPr lang="en-US"/>
              <a:t>©1992-2014 by Pearson Education, Inc. All Rights Reserved.</a:t>
            </a:r>
          </a:p>
        </p:txBody>
      </p:sp>
      <p:sp>
        <p:nvSpPr>
          <p:cNvPr id="9" name="Slide Number Placeholder 5"/>
          <p:cNvSpPr>
            <a:spLocks noGrp="1"/>
          </p:cNvSpPr>
          <p:nvPr>
            <p:ph type="sldNum" sz="quarter" idx="12"/>
          </p:nvPr>
        </p:nvSpPr>
        <p:spPr/>
        <p:txBody>
          <a:bodyPr/>
          <a:lstStyle>
            <a:lvl1pPr>
              <a:defRPr/>
            </a:lvl1pPr>
          </a:lstStyle>
          <a:p>
            <a:fld id="{6E039ADA-D252-4FC1-A300-4A4D5D9FA180}" type="slidenum">
              <a:rPr lang="en-US" altLang="en-US"/>
              <a:pPr/>
              <a:t>‹#›</a:t>
            </a:fld>
            <a:endParaRPr lang="en-US" altLang="en-US"/>
          </a:p>
        </p:txBody>
      </p:sp>
    </p:spTree>
    <p:extLst>
      <p:ext uri="{BB962C8B-B14F-4D97-AF65-F5344CB8AC3E}">
        <p14:creationId xmlns:p14="http://schemas.microsoft.com/office/powerpoint/2010/main" val="360407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smtClean="0"/>
            </a:lvl1pPr>
            <a:extLst/>
          </a:lstStyle>
          <a:p>
            <a:pPr>
              <a:defRPr/>
            </a:pPr>
            <a:fld id="{318EAB24-0BA9-4244-841C-99E5D42F3F08}" type="datetime1">
              <a:rPr lang="en-US"/>
              <a:pPr>
                <a:defRPr/>
              </a:pPr>
              <a:t>2/15/2017</a:t>
            </a:fld>
            <a:endParaRPr lang="en-US" dirty="0"/>
          </a:p>
        </p:txBody>
      </p:sp>
      <p:sp>
        <p:nvSpPr>
          <p:cNvPr id="7" name="Footer Placeholder 4"/>
          <p:cNvSpPr>
            <a:spLocks noGrp="1"/>
          </p:cNvSpPr>
          <p:nvPr>
            <p:ph type="ftr" sz="quarter" idx="11"/>
          </p:nvPr>
        </p:nvSpPr>
        <p:spPr/>
        <p:txBody>
          <a:bodyPr/>
          <a:lstStyle>
            <a:lvl1pPr>
              <a:defRPr dirty="0" smtClean="0"/>
            </a:lvl1pPr>
            <a:extLst/>
          </a:lstStyle>
          <a:p>
            <a:pPr>
              <a:defRPr/>
            </a:pPr>
            <a:r>
              <a:rPr lang="en-US"/>
              <a:t>©1992-2014 by Pearson Education, Inc. All Rights Reserved.</a:t>
            </a:r>
          </a:p>
        </p:txBody>
      </p:sp>
      <p:sp>
        <p:nvSpPr>
          <p:cNvPr id="8" name="Slide Number Placeholder 5"/>
          <p:cNvSpPr>
            <a:spLocks noGrp="1"/>
          </p:cNvSpPr>
          <p:nvPr>
            <p:ph type="sldNum" sz="quarter" idx="12"/>
          </p:nvPr>
        </p:nvSpPr>
        <p:spPr/>
        <p:txBody>
          <a:bodyPr/>
          <a:lstStyle>
            <a:lvl1pPr>
              <a:defRPr/>
            </a:lvl1pPr>
          </a:lstStyle>
          <a:p>
            <a:fld id="{13404F2D-383D-49E5-96E2-C3A4433F7C04}" type="slidenum">
              <a:rPr lang="en-US" altLang="en-US"/>
              <a:pPr/>
              <a:t>‹#›</a:t>
            </a:fld>
            <a:endParaRPr lang="en-US" altLang="en-US"/>
          </a:p>
        </p:txBody>
      </p:sp>
    </p:spTree>
    <p:extLst>
      <p:ext uri="{BB962C8B-B14F-4D97-AF65-F5344CB8AC3E}">
        <p14:creationId xmlns:p14="http://schemas.microsoft.com/office/powerpoint/2010/main" val="42489393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smtClean="0"/>
            </a:lvl1pPr>
            <a:extLst/>
          </a:lstStyle>
          <a:p>
            <a:pPr>
              <a:defRPr/>
            </a:pPr>
            <a:fld id="{E23A16C7-64F0-427B-A1B1-0C75D38AF6FE}" type="datetime1">
              <a:rPr lang="en-US"/>
              <a:pPr>
                <a:defRPr/>
              </a:pPr>
              <a:t>2/15/2017</a:t>
            </a:fld>
            <a:endParaRPr lang="en-US" dirty="0"/>
          </a:p>
        </p:txBody>
      </p:sp>
      <p:sp>
        <p:nvSpPr>
          <p:cNvPr id="6" name="Footer Placeholder 5"/>
          <p:cNvSpPr>
            <a:spLocks noGrp="1"/>
          </p:cNvSpPr>
          <p:nvPr>
            <p:ph type="ftr" sz="quarter" idx="11"/>
          </p:nvPr>
        </p:nvSpPr>
        <p:spPr/>
        <p:txBody>
          <a:bodyPr/>
          <a:lstStyle>
            <a:lvl1pPr>
              <a:defRPr dirty="0" smtClean="0"/>
            </a:lvl1pPr>
            <a:extLst/>
          </a:lstStyle>
          <a:p>
            <a:pPr>
              <a:defRPr/>
            </a:pPr>
            <a:r>
              <a:rPr lang="en-US"/>
              <a:t>©1992-2014 by Pearson Education, Inc. All Rights Reserved.</a:t>
            </a:r>
          </a:p>
        </p:txBody>
      </p:sp>
      <p:sp>
        <p:nvSpPr>
          <p:cNvPr id="7" name="Slide Number Placeholder 6"/>
          <p:cNvSpPr>
            <a:spLocks noGrp="1"/>
          </p:cNvSpPr>
          <p:nvPr>
            <p:ph type="sldNum" sz="quarter" idx="12"/>
          </p:nvPr>
        </p:nvSpPr>
        <p:spPr/>
        <p:txBody>
          <a:bodyPr/>
          <a:lstStyle>
            <a:lvl1pPr>
              <a:defRPr/>
            </a:lvl1pPr>
          </a:lstStyle>
          <a:p>
            <a:fld id="{58B0D21B-D480-45F5-B7FC-F66BA43CC5A6}" type="slidenum">
              <a:rPr lang="en-US" altLang="en-US"/>
              <a:pPr/>
              <a:t>‹#›</a:t>
            </a:fld>
            <a:endParaRPr lang="en-US" altLang="en-US"/>
          </a:p>
        </p:txBody>
      </p:sp>
    </p:spTree>
    <p:extLst>
      <p:ext uri="{BB962C8B-B14F-4D97-AF65-F5344CB8AC3E}">
        <p14:creationId xmlns:p14="http://schemas.microsoft.com/office/powerpoint/2010/main" val="94079474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extLst/>
          </a:lstStyle>
          <a:p>
            <a:pPr>
              <a:defRPr/>
            </a:pPr>
            <a:fld id="{407B9ADE-934C-4D49-ACF6-E9D0E18382A6}" type="datetime1">
              <a:rPr lang="en-US"/>
              <a:pPr>
                <a:defRPr/>
              </a:pPr>
              <a:t>2/15/2017</a:t>
            </a:fld>
            <a:endParaRPr lang="en-US" dirty="0"/>
          </a:p>
        </p:txBody>
      </p:sp>
      <p:sp>
        <p:nvSpPr>
          <p:cNvPr id="8" name="Footer Placeholder 7"/>
          <p:cNvSpPr>
            <a:spLocks noGrp="1"/>
          </p:cNvSpPr>
          <p:nvPr>
            <p:ph type="ftr" sz="quarter" idx="11"/>
          </p:nvPr>
        </p:nvSpPr>
        <p:spPr/>
        <p:txBody>
          <a:bodyPr/>
          <a:lstStyle>
            <a:lvl1pPr>
              <a:defRPr dirty="0" smtClean="0"/>
            </a:lvl1pPr>
            <a:extLst/>
          </a:lstStyle>
          <a:p>
            <a:pPr>
              <a:defRPr/>
            </a:pPr>
            <a:r>
              <a:rPr lang="en-US"/>
              <a:t>©1992-2014 by Pearson Education, Inc. All Rights Reserved.</a:t>
            </a:r>
          </a:p>
        </p:txBody>
      </p:sp>
      <p:sp>
        <p:nvSpPr>
          <p:cNvPr id="9" name="Slide Number Placeholder 8"/>
          <p:cNvSpPr>
            <a:spLocks noGrp="1"/>
          </p:cNvSpPr>
          <p:nvPr>
            <p:ph type="sldNum" sz="quarter" idx="12"/>
          </p:nvPr>
        </p:nvSpPr>
        <p:spPr/>
        <p:txBody>
          <a:bodyPr/>
          <a:lstStyle>
            <a:lvl1pPr>
              <a:defRPr/>
            </a:lvl1pPr>
          </a:lstStyle>
          <a:p>
            <a:fld id="{526CE8A4-CA57-4896-BFA2-9FC95CC64AE5}" type="slidenum">
              <a:rPr lang="en-US" altLang="en-US"/>
              <a:pPr/>
              <a:t>‹#›</a:t>
            </a:fld>
            <a:endParaRPr lang="en-US" altLang="en-US"/>
          </a:p>
        </p:txBody>
      </p:sp>
    </p:spTree>
    <p:extLst>
      <p:ext uri="{BB962C8B-B14F-4D97-AF65-F5344CB8AC3E}">
        <p14:creationId xmlns:p14="http://schemas.microsoft.com/office/powerpoint/2010/main" val="42381208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extLst/>
          </a:lstStyle>
          <a:p>
            <a:pPr>
              <a:defRPr/>
            </a:pPr>
            <a:fld id="{C9DDC77C-467E-4DA6-A679-E7322D438359}" type="datetime1">
              <a:rPr lang="en-US"/>
              <a:pPr>
                <a:defRPr/>
              </a:pPr>
              <a:t>2/15/2017</a:t>
            </a:fld>
            <a:endParaRPr lang="en-US" dirty="0"/>
          </a:p>
        </p:txBody>
      </p:sp>
      <p:sp>
        <p:nvSpPr>
          <p:cNvPr id="4" name="Footer Placeholder 3"/>
          <p:cNvSpPr>
            <a:spLocks noGrp="1"/>
          </p:cNvSpPr>
          <p:nvPr>
            <p:ph type="ftr" sz="quarter" idx="11"/>
          </p:nvPr>
        </p:nvSpPr>
        <p:spPr/>
        <p:txBody>
          <a:bodyPr/>
          <a:lstStyle>
            <a:lvl1pPr>
              <a:defRPr dirty="0" smtClean="0"/>
            </a:lvl1pPr>
            <a:extLst/>
          </a:lstStyle>
          <a:p>
            <a:pPr>
              <a:defRPr/>
            </a:pPr>
            <a:r>
              <a:rPr lang="en-US"/>
              <a:t>©1992-2014 by Pearson Education, Inc. All Rights Reserved.</a:t>
            </a:r>
          </a:p>
        </p:txBody>
      </p:sp>
      <p:sp>
        <p:nvSpPr>
          <p:cNvPr id="5" name="Slide Number Placeholder 4"/>
          <p:cNvSpPr>
            <a:spLocks noGrp="1"/>
          </p:cNvSpPr>
          <p:nvPr>
            <p:ph type="sldNum" sz="quarter" idx="12"/>
          </p:nvPr>
        </p:nvSpPr>
        <p:spPr/>
        <p:txBody>
          <a:bodyPr/>
          <a:lstStyle>
            <a:lvl1pPr>
              <a:defRPr/>
            </a:lvl1pPr>
          </a:lstStyle>
          <a:p>
            <a:fld id="{38D9A479-E8A9-4C9A-AD65-DA1580515E03}" type="slidenum">
              <a:rPr lang="en-US" altLang="en-US"/>
              <a:pPr/>
              <a:t>‹#›</a:t>
            </a:fld>
            <a:endParaRPr lang="en-US" altLang="en-US"/>
          </a:p>
        </p:txBody>
      </p:sp>
    </p:spTree>
    <p:extLst>
      <p:ext uri="{BB962C8B-B14F-4D97-AF65-F5344CB8AC3E}">
        <p14:creationId xmlns:p14="http://schemas.microsoft.com/office/powerpoint/2010/main" val="209715635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DF58965-21BD-4DD3-B216-08ACA44BD9BB}" type="datetime1">
              <a:rPr lang="en-US"/>
              <a:pPr>
                <a:defRPr/>
              </a:pPr>
              <a:t>2/15/2017</a:t>
            </a:fld>
            <a:endParaRPr lang="en-US" dirty="0"/>
          </a:p>
        </p:txBody>
      </p:sp>
      <p:sp>
        <p:nvSpPr>
          <p:cNvPr id="3" name="Footer Placeholder 21"/>
          <p:cNvSpPr>
            <a:spLocks noGrp="1"/>
          </p:cNvSpPr>
          <p:nvPr>
            <p:ph type="ftr" sz="quarter" idx="11"/>
          </p:nvPr>
        </p:nvSpPr>
        <p:spPr/>
        <p:txBody>
          <a:bodyPr/>
          <a:lstStyle>
            <a:lvl1pPr>
              <a:defRPr/>
            </a:lvl1pPr>
          </a:lstStyle>
          <a:p>
            <a:pPr>
              <a:defRPr/>
            </a:pPr>
            <a:r>
              <a:rPr lang="en-US"/>
              <a:t>©1992-2014 by Pearson Education, Inc. All Rights Reserved.</a:t>
            </a:r>
          </a:p>
        </p:txBody>
      </p:sp>
      <p:sp>
        <p:nvSpPr>
          <p:cNvPr id="4" name="Slide Number Placeholder 17"/>
          <p:cNvSpPr>
            <a:spLocks noGrp="1"/>
          </p:cNvSpPr>
          <p:nvPr>
            <p:ph type="sldNum" sz="quarter" idx="12"/>
          </p:nvPr>
        </p:nvSpPr>
        <p:spPr/>
        <p:txBody>
          <a:bodyPr/>
          <a:lstStyle>
            <a:lvl1pPr>
              <a:defRPr/>
            </a:lvl1pPr>
          </a:lstStyle>
          <a:p>
            <a:fld id="{648A87DA-0862-4691-AFEC-F65EFA71B52A}" type="slidenum">
              <a:rPr lang="en-US" altLang="en-US"/>
              <a:pPr/>
              <a:t>‹#›</a:t>
            </a:fld>
            <a:endParaRPr lang="en-US" altLang="en-US"/>
          </a:p>
        </p:txBody>
      </p:sp>
    </p:spTree>
    <p:extLst>
      <p:ext uri="{BB962C8B-B14F-4D97-AF65-F5344CB8AC3E}">
        <p14:creationId xmlns:p14="http://schemas.microsoft.com/office/powerpoint/2010/main" val="168757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smtClean="0"/>
            </a:lvl1pPr>
            <a:extLst/>
          </a:lstStyle>
          <a:p>
            <a:pPr>
              <a:defRPr/>
            </a:pPr>
            <a:fld id="{967883A1-88E3-4042-8F0F-3B3CD1E83723}" type="datetime1">
              <a:rPr lang="en-US"/>
              <a:pPr>
                <a:defRPr/>
              </a:pPr>
              <a:t>2/15/2017</a:t>
            </a:fld>
            <a:endParaRPr lang="en-US" dirty="0"/>
          </a:p>
        </p:txBody>
      </p:sp>
      <p:sp>
        <p:nvSpPr>
          <p:cNvPr id="6" name="Footer Placeholder 5"/>
          <p:cNvSpPr>
            <a:spLocks noGrp="1"/>
          </p:cNvSpPr>
          <p:nvPr>
            <p:ph type="ftr" sz="quarter" idx="11"/>
          </p:nvPr>
        </p:nvSpPr>
        <p:spPr/>
        <p:txBody>
          <a:bodyPr/>
          <a:lstStyle>
            <a:lvl1pPr>
              <a:defRPr dirty="0" smtClean="0"/>
            </a:lvl1pPr>
            <a:extLst/>
          </a:lstStyle>
          <a:p>
            <a:pPr>
              <a:defRPr/>
            </a:pPr>
            <a:r>
              <a:rPr lang="en-US"/>
              <a:t>©1992-2014 by Pearson Education, Inc. All Rights Reserved.</a:t>
            </a:r>
          </a:p>
        </p:txBody>
      </p:sp>
      <p:sp>
        <p:nvSpPr>
          <p:cNvPr id="7" name="Slide Number Placeholder 6"/>
          <p:cNvSpPr>
            <a:spLocks noGrp="1"/>
          </p:cNvSpPr>
          <p:nvPr>
            <p:ph type="sldNum" sz="quarter" idx="12"/>
          </p:nvPr>
        </p:nvSpPr>
        <p:spPr/>
        <p:txBody>
          <a:bodyPr/>
          <a:lstStyle>
            <a:lvl1pPr>
              <a:defRPr/>
            </a:lvl1pPr>
          </a:lstStyle>
          <a:p>
            <a:fld id="{B9FF741F-1F00-46CA-8AB5-BF43CDEBA866}" type="slidenum">
              <a:rPr lang="en-US" altLang="en-US"/>
              <a:pPr/>
              <a:t>‹#›</a:t>
            </a:fld>
            <a:endParaRPr lang="en-US" altLang="en-US"/>
          </a:p>
        </p:txBody>
      </p:sp>
    </p:spTree>
    <p:extLst>
      <p:ext uri="{BB962C8B-B14F-4D97-AF65-F5344CB8AC3E}">
        <p14:creationId xmlns:p14="http://schemas.microsoft.com/office/powerpoint/2010/main" val="377560952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6" name="Freeform 18"/>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D9F1ACA4-56F3-40F2-A06B-35E02DEA615A}" type="datetime1">
              <a:rPr lang="en-US"/>
              <a:pPr>
                <a:defRPr/>
              </a:pPr>
              <a:t>2/15/2017</a:t>
            </a:fld>
            <a:endParaRPr lang="en-US" dirty="0"/>
          </a:p>
        </p:txBody>
      </p:sp>
      <p:sp>
        <p:nvSpPr>
          <p:cNvPr id="12" name="Footer Placeholder 5"/>
          <p:cNvSpPr>
            <a:spLocks noGrp="1"/>
          </p:cNvSpPr>
          <p:nvPr>
            <p:ph type="ftr" sz="quarter" idx="11"/>
          </p:nvPr>
        </p:nvSpPr>
        <p:spPr>
          <a:xfrm>
            <a:off x="4379913" y="6408738"/>
            <a:ext cx="2351087" cy="365125"/>
          </a:xfrm>
        </p:spPr>
        <p:txBody>
          <a:bodyPr/>
          <a:lstStyle>
            <a:lvl1pPr>
              <a:defRPr dirty="0" smtClean="0">
                <a:solidFill>
                  <a:schemeClr val="tx1"/>
                </a:solidFill>
              </a:defRPr>
            </a:lvl1pPr>
            <a:extLst/>
          </a:lstStyle>
          <a:p>
            <a:pPr>
              <a:defRPr/>
            </a:pPr>
            <a:r>
              <a:rPr lang="en-US"/>
              <a:t>©1992-2014 by Pearson Education, Inc. All Rights Reserved.</a:t>
            </a:r>
          </a:p>
        </p:txBody>
      </p:sp>
      <p:sp>
        <p:nvSpPr>
          <p:cNvPr id="13" name="Slide Number Placeholder 6"/>
          <p:cNvSpPr>
            <a:spLocks noGrp="1"/>
          </p:cNvSpPr>
          <p:nvPr>
            <p:ph type="sldNum" sz="quarter" idx="12"/>
          </p:nvPr>
        </p:nvSpPr>
        <p:spPr/>
        <p:txBody>
          <a:bodyPr/>
          <a:lstStyle>
            <a:lvl1pPr>
              <a:defRPr/>
            </a:lvl1pPr>
          </a:lstStyle>
          <a:p>
            <a:fld id="{DBEDCD7F-1964-40F6-89A1-5CCDEBD3B8A8}" type="slidenum">
              <a:rPr lang="en-US" altLang="en-US"/>
              <a:pPr/>
              <a:t>‹#›</a:t>
            </a:fld>
            <a:endParaRPr lang="en-US" altLang="en-US"/>
          </a:p>
        </p:txBody>
      </p:sp>
    </p:spTree>
    <p:extLst>
      <p:ext uri="{BB962C8B-B14F-4D97-AF65-F5344CB8AC3E}">
        <p14:creationId xmlns:p14="http://schemas.microsoft.com/office/powerpoint/2010/main" val="146644424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cs typeface="+mn-cs"/>
              </a:defRPr>
            </a:lvl1pPr>
            <a:extLst/>
          </a:lstStyle>
          <a:p>
            <a:pPr>
              <a:defRPr/>
            </a:pPr>
            <a:fld id="{C38F5005-ED14-4D7F-BD78-1534DC77469F}" type="datetime1">
              <a:rPr lang="en-US"/>
              <a:pPr>
                <a:defRPr/>
              </a:pPr>
              <a:t>2/15/2017</a:t>
            </a:fld>
            <a:endParaRPr lang="en-US" dirty="0"/>
          </a:p>
        </p:txBody>
      </p:sp>
      <p:sp>
        <p:nvSpPr>
          <p:cNvPr id="22" name="Footer Placeholder 21"/>
          <p:cNvSpPr>
            <a:spLocks noGrp="1"/>
          </p:cNvSpPr>
          <p:nvPr>
            <p:ph type="ftr" sz="quarter" idx="3"/>
          </p:nvPr>
        </p:nvSpPr>
        <p:spPr>
          <a:xfrm>
            <a:off x="3962400" y="6408738"/>
            <a:ext cx="2768600" cy="365125"/>
          </a:xfrm>
          <a:prstGeom prst="rect">
            <a:avLst/>
          </a:prstGeom>
        </p:spPr>
        <p:txBody>
          <a:bodyPr vert="horz" anchor="b"/>
          <a:lstStyle>
            <a:lvl1pPr algn="r" eaLnBrk="1" fontAlgn="auto" latinLnBrk="0" hangingPunct="1">
              <a:spcBef>
                <a:spcPts val="0"/>
              </a:spcBef>
              <a:spcAft>
                <a:spcPts val="0"/>
              </a:spcAft>
              <a:defRPr kumimoji="0" sz="1000" dirty="0" smtClean="0">
                <a:solidFill>
                  <a:schemeClr val="tx1"/>
                </a:solidFill>
                <a:latin typeface="+mn-lt"/>
                <a:cs typeface="+mn-cs"/>
              </a:defRPr>
            </a:lvl1pPr>
            <a:extLst/>
          </a:lstStyle>
          <a:p>
            <a:pPr>
              <a:defRPr/>
            </a:pPr>
            <a:r>
              <a:rPr lang="en-US"/>
              <a:t>©1992-2014 by Pearson Education, Inc. All Rights Reserved.</a:t>
            </a: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Lucida Sans Unicode" panose="020B0602030504020204" pitchFamily="34" charset="0"/>
              </a:defRPr>
            </a:lvl1pPr>
          </a:lstStyle>
          <a:p>
            <a:fld id="{625CC85B-D2A6-4CDA-AE72-C7471F443C06}" type="slidenum">
              <a:rPr lang="en-US" altLang="en-US"/>
              <a:pPr/>
              <a:t>‹#›</a:t>
            </a:fld>
            <a:endParaRPr lang="en-US" altLang="en-US"/>
          </a:p>
        </p:txBody>
      </p:sp>
      <p:sp>
        <p:nvSpPr>
          <p:cNvPr id="11" name="Action Button: Back or Previous 10">
            <a:hlinkClick r:id="" action="ppaction://hlinkshowjump?jump=previousslide" highlightClick="1"/>
          </p:cNvPr>
          <p:cNvSpPr/>
          <p:nvPr/>
        </p:nvSpPr>
        <p:spPr>
          <a:xfrm>
            <a:off x="8305800" y="152400"/>
            <a:ext cx="304800" cy="304800"/>
          </a:xfrm>
          <a:prstGeom prst="actionButtonBackPrevious">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6" name="Action Button: Forward or Next 15">
            <a:hlinkClick r:id="" action="ppaction://hlinkshowjump?jump=nextslide" highlightClick="1"/>
          </p:cNvPr>
          <p:cNvSpPr/>
          <p:nvPr/>
        </p:nvSpPr>
        <p:spPr>
          <a:xfrm>
            <a:off x="8686800" y="152400"/>
            <a:ext cx="304800" cy="304800"/>
          </a:xfrm>
          <a:prstGeom prst="actionButtonForwardNex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42" r:id="rId7"/>
    <p:sldLayoutId id="2147483752" r:id="rId8"/>
    <p:sldLayoutId id="2147483753" r:id="rId9"/>
    <p:sldLayoutId id="2147483743" r:id="rId10"/>
    <p:sldLayoutId id="2147483744" r:id="rId11"/>
    <p:sldLayoutId id="2147483745" r:id="rId12"/>
  </p:sldLayoutIdLst>
  <p:hf sldNum="0" hd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defRPr sz="1900" kern="1200">
          <a:solidFill>
            <a:schemeClr val="tx1"/>
          </a:solidFill>
          <a:latin typeface="+mn-lt"/>
          <a:ea typeface="+mn-ea"/>
          <a:cs typeface="+mn-cs"/>
        </a:defRPr>
      </a:lvl4pPr>
      <a:lvl5pPr marL="1143000" indent="-228600" algn="l" rtl="0" eaLnBrk="0" fontAlgn="base" hangingPunct="0">
        <a:spcBef>
          <a:spcPts val="350"/>
        </a:spcBef>
        <a:spcAft>
          <a:spcPct val="0"/>
        </a:spcAft>
        <a:buClr>
          <a:schemeClr val="accent2"/>
        </a:buClr>
        <a:defRPr sz="19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eaLnBrk="1" fontAlgn="auto" hangingPunct="1">
              <a:spcAft>
                <a:spcPts val="0"/>
              </a:spcAft>
              <a:defRPr/>
            </a:pPr>
            <a:r>
              <a:rPr lang="en-US" dirty="0" smtClean="0">
                <a:solidFill>
                  <a:srgbClr val="3380E6"/>
                </a:solidFill>
                <a:latin typeface="Goudy Sans Medium"/>
              </a:rPr>
              <a:t>Chapter 9</a:t>
            </a:r>
            <a:br>
              <a:rPr lang="en-US" dirty="0" smtClean="0">
                <a:solidFill>
                  <a:srgbClr val="3380E6"/>
                </a:solidFill>
                <a:latin typeface="Goudy Sans Medium"/>
              </a:rPr>
            </a:br>
            <a:r>
              <a:rPr lang="en-US" dirty="0" smtClean="0">
                <a:solidFill>
                  <a:srgbClr val="3380E6"/>
                </a:solidFill>
                <a:latin typeface="Goudy Sans Medium"/>
              </a:rPr>
              <a:t>Classes: A Deeper Look; Throwing Exceptions</a:t>
            </a:r>
          </a:p>
        </p:txBody>
      </p:sp>
      <p:sp>
        <p:nvSpPr>
          <p:cNvPr id="10243" name="Subtitle 3"/>
          <p:cNvSpPr>
            <a:spLocks noGrp="1"/>
          </p:cNvSpPr>
          <p:nvPr>
            <p:ph type="subTitle" idx="1"/>
          </p:nvPr>
        </p:nvSpPr>
        <p:spPr>
          <a:xfrm>
            <a:off x="685800" y="3611563"/>
            <a:ext cx="7772400" cy="1200150"/>
          </a:xfrm>
        </p:spPr>
        <p:txBody>
          <a:bodyPr/>
          <a:lstStyle/>
          <a:p>
            <a:pPr marR="0" eaLnBrk="1" hangingPunct="1"/>
            <a:r>
              <a:rPr lang="en-US" altLang="en-US" smtClean="0"/>
              <a:t>C++ How to Program, 9/e</a:t>
            </a:r>
          </a:p>
        </p:txBody>
      </p:sp>
      <p:sp>
        <p:nvSpPr>
          <p:cNvPr id="5" name="Footer Placeholder 4"/>
          <p:cNvSpPr>
            <a:spLocks noGrp="1"/>
          </p:cNvSpPr>
          <p:nvPr>
            <p:ph type="ftr" sz="quarter" idx="12"/>
          </p:nvPr>
        </p:nvSpPr>
        <p:spPr/>
        <p:txBody>
          <a:bodyPr/>
          <a:lstStyle/>
          <a:p>
            <a:pPr>
              <a:defRPr/>
            </a:pPr>
            <a:r>
              <a:rPr lang="en-US"/>
              <a:t>©1992-2014 by Pearson Education, Inc.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cpphtp9_09_Page_007"/>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228600" y="2133600"/>
            <a:ext cx="12954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cpphtp9_09_Page_06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457200" y="19050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cpphtp9_09_Page_06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152400" y="24384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77795" y="45720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cpphtp9_09_Page_064"/>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152400" y="19050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52400" y="16764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descr="cpphtp9_09_Page_06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a:t>
            </a:r>
            <a:r>
              <a:rPr lang="en-US" sz="2800" smtClean="0">
                <a:solidFill>
                  <a:srgbClr val="0000FF"/>
                </a:solidFill>
              </a:rPr>
              <a:t>Composition</a:t>
            </a:r>
            <a:r>
              <a:rPr lang="en-US" sz="2800" smtClean="0"/>
              <a:t>: </a:t>
            </a:r>
            <a:br>
              <a:rPr lang="en-US" sz="2800" smtClean="0"/>
            </a:br>
            <a:r>
              <a:rPr lang="en-US" sz="2800"/>
              <a:t>	</a:t>
            </a:r>
            <a:r>
              <a:rPr lang="en-US" sz="2800" smtClean="0"/>
              <a:t> Objects as Members of Classes (cont.)</a:t>
            </a:r>
            <a:endParaRPr lang="en-US" sz="2800" dirty="0" smtClean="0"/>
          </a:p>
        </p:txBody>
      </p:sp>
      <p:sp>
        <p:nvSpPr>
          <p:cNvPr id="101379" name="Text Placeholder 2"/>
          <p:cNvSpPr>
            <a:spLocks noGrp="1"/>
          </p:cNvSpPr>
          <p:nvPr>
            <p:ph type="body" idx="1"/>
          </p:nvPr>
        </p:nvSpPr>
        <p:spPr/>
        <p:txBody>
          <a:bodyPr>
            <a:normAutofit fontScale="85000" lnSpcReduction="20000"/>
          </a:bodyPr>
          <a:lstStyle/>
          <a:p>
            <a:pPr>
              <a:lnSpc>
                <a:spcPct val="120000"/>
              </a:lnSpc>
            </a:pPr>
            <a:r>
              <a:rPr lang="en-US" smtClean="0"/>
              <a:t>Employee Constructor’s Member Initializer List</a:t>
            </a:r>
          </a:p>
          <a:p>
            <a:pPr>
              <a:lnSpc>
                <a:spcPct val="120000"/>
              </a:lnSpc>
            </a:pPr>
            <a:r>
              <a:rPr lang="en-US" smtClean="0"/>
              <a:t>The colon (:) following the constructor’s header (Fig. 9.20, line 12) begins the member initializer list. </a:t>
            </a:r>
          </a:p>
          <a:p>
            <a:pPr>
              <a:lnSpc>
                <a:spcPct val="120000"/>
              </a:lnSpc>
            </a:pPr>
            <a:r>
              <a:rPr lang="en-US" smtClean="0">
                <a:solidFill>
                  <a:srgbClr val="FF0000"/>
                </a:solidFill>
              </a:rPr>
              <a:t>The member initializers specify the Employee constructor parameters being passed to the constructors of the </a:t>
            </a:r>
            <a:r>
              <a:rPr lang="en-US" smtClean="0">
                <a:solidFill>
                  <a:srgbClr val="0000FF"/>
                </a:solidFill>
              </a:rPr>
              <a:t>string</a:t>
            </a:r>
            <a:r>
              <a:rPr lang="en-US" smtClean="0">
                <a:solidFill>
                  <a:srgbClr val="FF0000"/>
                </a:solidFill>
              </a:rPr>
              <a:t> and </a:t>
            </a:r>
            <a:r>
              <a:rPr lang="en-US" smtClean="0">
                <a:solidFill>
                  <a:srgbClr val="0000FF"/>
                </a:solidFill>
              </a:rPr>
              <a:t>Date</a:t>
            </a:r>
            <a:r>
              <a:rPr lang="en-US" smtClean="0">
                <a:solidFill>
                  <a:srgbClr val="FF0000"/>
                </a:solidFill>
              </a:rPr>
              <a:t> data members. </a:t>
            </a:r>
          </a:p>
          <a:p>
            <a:pPr>
              <a:lnSpc>
                <a:spcPct val="120000"/>
              </a:lnSpc>
            </a:pPr>
            <a:r>
              <a:rPr lang="en-US" smtClean="0"/>
              <a:t>Again, member initializers are separated by commas. </a:t>
            </a:r>
          </a:p>
          <a:p>
            <a:pPr>
              <a:lnSpc>
                <a:spcPct val="120000"/>
              </a:lnSpc>
            </a:pPr>
            <a:r>
              <a:rPr lang="en-US" smtClean="0"/>
              <a:t>The order of the member initializers does not matter. </a:t>
            </a:r>
          </a:p>
          <a:p>
            <a:pPr>
              <a:lnSpc>
                <a:spcPct val="120000"/>
              </a:lnSpc>
            </a:pPr>
            <a:r>
              <a:rPr lang="en-US" smtClean="0"/>
              <a:t>They’re executed in the order that the member objects are declared in class Employee.</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cpphtp9_09_Page_06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a:t>
            </a:r>
            <a:r>
              <a:rPr lang="en-US" sz="2800" smtClean="0">
                <a:solidFill>
                  <a:srgbClr val="0000FF"/>
                </a:solidFill>
              </a:rPr>
              <a:t>Composition</a:t>
            </a:r>
            <a:r>
              <a:rPr lang="en-US" sz="2800" smtClean="0"/>
              <a:t>: </a:t>
            </a:r>
            <a:br>
              <a:rPr lang="en-US" sz="2800" smtClean="0"/>
            </a:br>
            <a:r>
              <a:rPr lang="en-US" sz="2800"/>
              <a:t>	</a:t>
            </a:r>
            <a:r>
              <a:rPr lang="en-US" sz="2800" smtClean="0"/>
              <a:t> Objects as Members of Classes (cont.)</a:t>
            </a:r>
            <a:endParaRPr lang="en-US" sz="2800" dirty="0" smtClean="0"/>
          </a:p>
        </p:txBody>
      </p:sp>
      <p:sp>
        <p:nvSpPr>
          <p:cNvPr id="101379" name="Text Placeholder 2"/>
          <p:cNvSpPr>
            <a:spLocks noGrp="1"/>
          </p:cNvSpPr>
          <p:nvPr>
            <p:ph type="body" idx="1"/>
          </p:nvPr>
        </p:nvSpPr>
        <p:spPr/>
        <p:txBody>
          <a:bodyPr/>
          <a:lstStyle/>
          <a:p>
            <a:r>
              <a:rPr lang="en-US" smtClean="0"/>
              <a:t>Date Class’s Default Copy Constructor</a:t>
            </a:r>
          </a:p>
          <a:p>
            <a:r>
              <a:rPr lang="en-US" smtClean="0"/>
              <a:t>As we mentioned in Section 9.9, the compiler provides each class with a </a:t>
            </a:r>
            <a:r>
              <a:rPr lang="en-US" smtClean="0">
                <a:solidFill>
                  <a:srgbClr val="0000FF"/>
                </a:solidFill>
              </a:rPr>
              <a:t>default copy constructor </a:t>
            </a:r>
            <a:r>
              <a:rPr lang="en-US" smtClean="0"/>
              <a:t>that copies each data member of the constructor’s argument object into the corresponding member of the object being initialized. </a:t>
            </a:r>
          </a:p>
          <a:p>
            <a:r>
              <a:rPr lang="en-US" smtClean="0"/>
              <a:t>Chapter 10 discusses how you can define customized copy constructors. </a:t>
            </a:r>
            <a:br>
              <a:rPr lang="en-US" smtClean="0"/>
            </a:br>
            <a:r>
              <a:rPr lang="en-US" smtClean="0"/>
              <a:t/>
            </a:r>
            <a:br>
              <a:rPr lang="en-US" smtClean="0"/>
            </a:br>
            <a:r>
              <a:rPr lang="en-US" smtClean="0">
                <a:solidFill>
                  <a:srgbClr val="0000FF"/>
                </a:solidFill>
              </a:rPr>
              <a:t>Object::Object(const Object &amp;obj);</a:t>
            </a:r>
            <a:endParaRPr lang="en-US" dirty="0" smtClean="0">
              <a:solidFill>
                <a:srgbClr val="0000FF"/>
              </a:solidFill>
            </a:endParaRP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a:t>
            </a:r>
            <a:r>
              <a:rPr lang="en-US" sz="2800" smtClean="0">
                <a:solidFill>
                  <a:srgbClr val="0000FF"/>
                </a:solidFill>
              </a:rPr>
              <a:t>Composition</a:t>
            </a:r>
            <a:r>
              <a:rPr lang="en-US" sz="2800" smtClean="0"/>
              <a:t>: </a:t>
            </a:r>
            <a:br>
              <a:rPr lang="en-US" sz="2800" smtClean="0"/>
            </a:br>
            <a:r>
              <a:rPr lang="en-US" sz="2800"/>
              <a:t>	</a:t>
            </a:r>
            <a:r>
              <a:rPr lang="en-US" sz="2800" smtClean="0"/>
              <a:t> Objects as Members of Classes (cont.)</a:t>
            </a:r>
            <a:endParaRPr lang="en-US" sz="2800" dirty="0" smtClean="0"/>
          </a:p>
        </p:txBody>
      </p:sp>
      <p:sp>
        <p:nvSpPr>
          <p:cNvPr id="101379" name="Text Placeholder 2"/>
          <p:cNvSpPr>
            <a:spLocks noGrp="1"/>
          </p:cNvSpPr>
          <p:nvPr>
            <p:ph type="body" idx="1"/>
          </p:nvPr>
        </p:nvSpPr>
        <p:spPr/>
        <p:txBody>
          <a:bodyPr/>
          <a:lstStyle/>
          <a:p>
            <a:r>
              <a:rPr lang="en-US" smtClean="0"/>
              <a:t>Testing Classes Date and Employee</a:t>
            </a:r>
          </a:p>
          <a:p>
            <a:r>
              <a:rPr lang="en-US" smtClean="0"/>
              <a:t>Figure 9.21 creates two Date objects (lines 10–11) and passes them as arguments to the constructor of the Employee object created in line 12. </a:t>
            </a:r>
          </a:p>
          <a:p>
            <a:r>
              <a:rPr lang="en-US" smtClean="0"/>
              <a:t>Line 15 outputs the Employee object’s data. </a:t>
            </a:r>
          </a:p>
          <a:p>
            <a:r>
              <a:rPr lang="en-US" smtClean="0"/>
              <a:t>When each Date object is created in lines 10–11, the Date constructor defined in lines 11–25 of Fig. 9.18 displays a line of output to show that the constructor was called (see the first two lines of the sample output). </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Composition: </a:t>
            </a:r>
            <a:br>
              <a:rPr lang="en-US" sz="2800" smtClean="0"/>
            </a:br>
            <a:r>
              <a:rPr lang="en-US" sz="2800"/>
              <a:t>	</a:t>
            </a:r>
            <a:r>
              <a:rPr lang="en-US" sz="2800" smtClean="0"/>
              <a:t> Objects as Members of Classes (cont.)</a:t>
            </a:r>
            <a:endParaRPr lang="en-US" sz="2800" dirty="0" smtClean="0"/>
          </a:p>
        </p:txBody>
      </p:sp>
      <p:sp>
        <p:nvSpPr>
          <p:cNvPr id="120835" name="Text Placeholder 2"/>
          <p:cNvSpPr>
            <a:spLocks noGrp="1"/>
          </p:cNvSpPr>
          <p:nvPr>
            <p:ph type="body" idx="1"/>
          </p:nvPr>
        </p:nvSpPr>
        <p:spPr/>
        <p:txBody>
          <a:bodyPr/>
          <a:lstStyle/>
          <a:p>
            <a:r>
              <a:rPr lang="en-US" altLang="en-US" smtClean="0"/>
              <a:t>[Note: Line 12 of Fig. 9.21 causes two additional Date constructor calls that do not appear in the program’s output. When each of the Employee’s Date member objects is initialized in the Employee constructor’s member-initializer list (Fig. 9.20, lines 14–15),</a:t>
            </a:r>
            <a:r>
              <a:rPr lang="en-US" altLang="en-US" u="sng" smtClean="0"/>
              <a:t> the default copy constructor for class Date is called</a:t>
            </a:r>
            <a:r>
              <a:rPr lang="en-US" altLang="en-US" smtClean="0"/>
              <a:t>. </a:t>
            </a:r>
            <a:br>
              <a:rPr lang="en-US" altLang="en-US" smtClean="0"/>
            </a:br>
            <a:r>
              <a:rPr lang="en-US" altLang="en-US" smtClean="0"/>
              <a:t/>
            </a:r>
            <a:br>
              <a:rPr lang="en-US" altLang="en-US" smtClean="0"/>
            </a:br>
            <a:r>
              <a:rPr lang="en-US" altLang="en-US" smtClean="0"/>
              <a:t>Since this constructor is defined implicitly by the compiler, it does not contain any output statements to demonstrate when it’s called.]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descr="cpphtp9_09_Page_06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20483" name="Text Placeholder 2"/>
          <p:cNvSpPr>
            <a:spLocks noGrp="1"/>
          </p:cNvSpPr>
          <p:nvPr>
            <p:ph type="body" idx="1"/>
          </p:nvPr>
        </p:nvSpPr>
        <p:spPr/>
        <p:txBody>
          <a:bodyPr>
            <a:normAutofit fontScale="77500" lnSpcReduction="20000"/>
          </a:bodyPr>
          <a:lstStyle/>
          <a:p>
            <a:pPr>
              <a:lnSpc>
                <a:spcPct val="120000"/>
              </a:lnSpc>
            </a:pPr>
            <a:r>
              <a:rPr lang="en-US" altLang="en-US" smtClean="0"/>
              <a:t>In Fig. 9.1, the class definition is enclosed in the following </a:t>
            </a:r>
            <a:r>
              <a:rPr lang="en-US" altLang="en-US" smtClean="0">
                <a:solidFill>
                  <a:srgbClr val="FF0000"/>
                </a:solidFill>
              </a:rPr>
              <a:t>include guard</a:t>
            </a:r>
            <a:r>
              <a:rPr lang="en-US" altLang="en-US" smtClean="0"/>
              <a:t>:</a:t>
            </a:r>
          </a:p>
          <a:p>
            <a:pPr marL="630238" lvl="2" indent="0">
              <a:lnSpc>
                <a:spcPct val="120000"/>
              </a:lnSpc>
              <a:buNone/>
            </a:pPr>
            <a:r>
              <a:rPr lang="en-US" altLang="en-US" smtClean="0">
                <a:solidFill>
                  <a:srgbClr val="0000FF"/>
                </a:solidFill>
                <a:latin typeface="Consolas" panose="020B0609020204030204" pitchFamily="49" charset="0"/>
                <a:cs typeface="Consolas" panose="020B0609020204030204" pitchFamily="49" charset="0"/>
              </a:rPr>
              <a:t>// prevent multiple inclusions of header file</a:t>
            </a:r>
            <a:br>
              <a:rPr lang="en-US" altLang="en-US" smtClean="0">
                <a:solidFill>
                  <a:srgbClr val="0000FF"/>
                </a:solidFill>
                <a:latin typeface="Consolas" panose="020B0609020204030204" pitchFamily="49" charset="0"/>
                <a:cs typeface="Consolas" panose="020B0609020204030204" pitchFamily="49" charset="0"/>
              </a:rPr>
            </a:br>
            <a:r>
              <a:rPr lang="en-US" altLang="en-US" smtClean="0">
                <a:solidFill>
                  <a:srgbClr val="0000FF"/>
                </a:solidFill>
                <a:latin typeface="Consolas" panose="020B0609020204030204" pitchFamily="49" charset="0"/>
                <a:cs typeface="Consolas" panose="020B0609020204030204" pitchFamily="49" charset="0"/>
              </a:rPr>
              <a:t>#ifndef TIME_H</a:t>
            </a:r>
            <a:br>
              <a:rPr lang="en-US" altLang="en-US" smtClean="0">
                <a:solidFill>
                  <a:srgbClr val="0000FF"/>
                </a:solidFill>
                <a:latin typeface="Consolas" panose="020B0609020204030204" pitchFamily="49" charset="0"/>
                <a:cs typeface="Consolas" panose="020B0609020204030204" pitchFamily="49" charset="0"/>
              </a:rPr>
            </a:br>
            <a:r>
              <a:rPr lang="en-US" altLang="en-US" smtClean="0">
                <a:solidFill>
                  <a:srgbClr val="0000FF"/>
                </a:solidFill>
                <a:latin typeface="Consolas" panose="020B0609020204030204" pitchFamily="49" charset="0"/>
                <a:cs typeface="Consolas" panose="020B0609020204030204" pitchFamily="49" charset="0"/>
              </a:rPr>
              <a:t>#define TIME_H</a:t>
            </a:r>
            <a:br>
              <a:rPr lang="en-US" altLang="en-US" smtClean="0">
                <a:solidFill>
                  <a:srgbClr val="0000FF"/>
                </a:solidFill>
                <a:latin typeface="Consolas" panose="020B0609020204030204" pitchFamily="49" charset="0"/>
                <a:cs typeface="Consolas" panose="020B0609020204030204" pitchFamily="49" charset="0"/>
              </a:rPr>
            </a:br>
            <a:r>
              <a:rPr lang="en-US" altLang="en-US" smtClean="0">
                <a:solidFill>
                  <a:srgbClr val="0000FF"/>
                </a:solidFill>
                <a:latin typeface="Consolas" panose="020B0609020204030204" pitchFamily="49" charset="0"/>
                <a:cs typeface="Consolas" panose="020B0609020204030204" pitchFamily="49" charset="0"/>
              </a:rPr>
              <a:t>   ...</a:t>
            </a:r>
            <a:br>
              <a:rPr lang="en-US" altLang="en-US" smtClean="0">
                <a:solidFill>
                  <a:srgbClr val="0000FF"/>
                </a:solidFill>
                <a:latin typeface="Consolas" panose="020B0609020204030204" pitchFamily="49" charset="0"/>
                <a:cs typeface="Consolas" panose="020B0609020204030204" pitchFamily="49" charset="0"/>
              </a:rPr>
            </a:br>
            <a:r>
              <a:rPr lang="en-US" altLang="en-US" smtClean="0">
                <a:solidFill>
                  <a:srgbClr val="0000FF"/>
                </a:solidFill>
                <a:latin typeface="Consolas" panose="020B0609020204030204" pitchFamily="49" charset="0"/>
                <a:cs typeface="Consolas" panose="020B0609020204030204" pitchFamily="49" charset="0"/>
              </a:rPr>
              <a:t>#endif</a:t>
            </a:r>
          </a:p>
          <a:p>
            <a:pPr lvl="1">
              <a:lnSpc>
                <a:spcPct val="120000"/>
              </a:lnSpc>
            </a:pPr>
            <a:r>
              <a:rPr lang="en-US" altLang="en-US" smtClean="0"/>
              <a:t>Prevents the code between #ifndef and #endif from being included if the name TIME_H has been defined.</a:t>
            </a:r>
          </a:p>
          <a:p>
            <a:pPr lvl="1">
              <a:lnSpc>
                <a:spcPct val="120000"/>
              </a:lnSpc>
            </a:pPr>
            <a:r>
              <a:rPr lang="en-US" altLang="en-US" smtClean="0"/>
              <a:t>If the header has not been included previously in a file, the name TIME_H is defined by the #define directive and the header file statements are included.</a:t>
            </a:r>
          </a:p>
          <a:p>
            <a:pPr lvl="1">
              <a:lnSpc>
                <a:spcPct val="120000"/>
              </a:lnSpc>
            </a:pPr>
            <a:r>
              <a:rPr lang="en-US" altLang="en-US" smtClean="0"/>
              <a:t>If the header has been included previously, TIME_H is defined already and the header file is not included again.</a:t>
            </a:r>
          </a:p>
        </p:txBody>
      </p:sp>
      <p:sp>
        <p:nvSpPr>
          <p:cNvPr id="194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cpphtp9_09_Page_068"/>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a:t>
            </a:r>
            <a:r>
              <a:rPr lang="en-US" sz="2800" smtClean="0">
                <a:solidFill>
                  <a:srgbClr val="0000FF"/>
                </a:solidFill>
              </a:rPr>
              <a:t>Composition</a:t>
            </a:r>
            <a:r>
              <a:rPr lang="en-US" sz="2800" smtClean="0"/>
              <a:t>: </a:t>
            </a:r>
            <a:br>
              <a:rPr lang="en-US" sz="2800" smtClean="0"/>
            </a:br>
            <a:r>
              <a:rPr lang="en-US" sz="2800"/>
              <a:t>	</a:t>
            </a:r>
            <a:r>
              <a:rPr lang="en-US" sz="2800" smtClean="0"/>
              <a:t> Objects as Members of Classes (cont.)</a:t>
            </a:r>
            <a:endParaRPr lang="en-US" sz="2800" dirty="0" smtClean="0"/>
          </a:p>
        </p:txBody>
      </p:sp>
      <p:sp>
        <p:nvSpPr>
          <p:cNvPr id="101379" name="Text Placeholder 2"/>
          <p:cNvSpPr>
            <a:spLocks noGrp="1"/>
          </p:cNvSpPr>
          <p:nvPr>
            <p:ph type="body" idx="1"/>
          </p:nvPr>
        </p:nvSpPr>
        <p:spPr/>
        <p:txBody>
          <a:bodyPr/>
          <a:lstStyle/>
          <a:p>
            <a:r>
              <a:rPr lang="en-US" smtClean="0">
                <a:solidFill>
                  <a:srgbClr val="0000FF"/>
                </a:solidFill>
              </a:rPr>
              <a:t>What Happens When You Do Not Use the Member Initializer List?</a:t>
            </a:r>
          </a:p>
          <a:p>
            <a:r>
              <a:rPr lang="en-US" smtClean="0">
                <a:solidFill>
                  <a:srgbClr val="FF0000"/>
                </a:solidFill>
              </a:rPr>
              <a:t>If a member object is not initialized through a member initializer, </a:t>
            </a:r>
            <a:r>
              <a:rPr lang="en-US" smtClean="0">
                <a:solidFill>
                  <a:srgbClr val="0000FF"/>
                </a:solidFill>
              </a:rPr>
              <a:t>the member object’s default constructor will be called implicitly</a:t>
            </a:r>
            <a:r>
              <a:rPr lang="en-US" smtClean="0">
                <a:solidFill>
                  <a:srgbClr val="FF0000"/>
                </a:solidFill>
              </a:rPr>
              <a:t>. </a:t>
            </a:r>
          </a:p>
          <a:p>
            <a:r>
              <a:rPr lang="en-US" smtClean="0"/>
              <a:t>Values, if any, established by the default constructor can be overridden by set functions. </a:t>
            </a:r>
          </a:p>
          <a:p>
            <a:r>
              <a:rPr lang="en-US" smtClean="0"/>
              <a:t>However, for complex initialization, this approach may require significant additional work and time.</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cpphtp9_09_Page_06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descr="cpphtp9_09_Page_07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descr="cpphtp9_09_Page_07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9.12  </a:t>
            </a:r>
            <a:r>
              <a:rPr lang="en-US" sz="2800" smtClean="0">
                <a:solidFill>
                  <a:srgbClr val="0000FF"/>
                </a:solidFill>
              </a:rPr>
              <a:t>friend Functions </a:t>
            </a:r>
            <a:r>
              <a:rPr lang="en-US" sz="2800" smtClean="0"/>
              <a:t>and </a:t>
            </a:r>
            <a:r>
              <a:rPr lang="en-US" sz="2800" smtClean="0">
                <a:solidFill>
                  <a:srgbClr val="0000FF"/>
                </a:solidFill>
              </a:rPr>
              <a:t>friend Classes</a:t>
            </a:r>
            <a:endParaRPr lang="en-US" sz="2800" dirty="0" smtClean="0">
              <a:solidFill>
                <a:srgbClr val="0000FF"/>
              </a:solidFill>
            </a:endParaRPr>
          </a:p>
        </p:txBody>
      </p:sp>
      <p:sp>
        <p:nvSpPr>
          <p:cNvPr id="128003" name="Text Placeholder 2"/>
          <p:cNvSpPr>
            <a:spLocks noGrp="1"/>
          </p:cNvSpPr>
          <p:nvPr>
            <p:ph type="body" idx="1"/>
          </p:nvPr>
        </p:nvSpPr>
        <p:spPr>
          <a:xfrm>
            <a:off x="463378" y="1524000"/>
            <a:ext cx="8229600" cy="4525962"/>
          </a:xfrm>
        </p:spPr>
        <p:txBody>
          <a:bodyPr/>
          <a:lstStyle/>
          <a:p>
            <a:r>
              <a:rPr lang="en-US" altLang="en-US" smtClean="0"/>
              <a:t>A </a:t>
            </a:r>
            <a:r>
              <a:rPr lang="en-US" altLang="en-US" smtClean="0">
                <a:solidFill>
                  <a:srgbClr val="0000FF"/>
                </a:solidFill>
              </a:rPr>
              <a:t>friend function</a:t>
            </a:r>
            <a:r>
              <a:rPr lang="en-US" altLang="en-US" smtClean="0"/>
              <a:t> of a class is a non-member function that has the right to access the public and non-public class members. </a:t>
            </a:r>
          </a:p>
          <a:p>
            <a:pPr lvl="1"/>
            <a:r>
              <a:rPr lang="en-US" altLang="en-US" smtClean="0">
                <a:solidFill>
                  <a:srgbClr val="FF0000"/>
                </a:solidFill>
              </a:rPr>
              <a:t>Standalone functions		or</a:t>
            </a:r>
          </a:p>
          <a:p>
            <a:pPr lvl="1"/>
            <a:r>
              <a:rPr lang="en-US" altLang="en-US" smtClean="0">
                <a:solidFill>
                  <a:srgbClr val="FF0000"/>
                </a:solidFill>
              </a:rPr>
              <a:t>entire classes 			or</a:t>
            </a:r>
          </a:p>
          <a:p>
            <a:pPr lvl="1"/>
            <a:r>
              <a:rPr lang="en-US" altLang="en-US" smtClean="0">
                <a:solidFill>
                  <a:srgbClr val="FF0000"/>
                </a:solidFill>
              </a:rPr>
              <a:t>member functions of other classes </a:t>
            </a:r>
            <a:br>
              <a:rPr lang="en-US" altLang="en-US" smtClean="0">
                <a:solidFill>
                  <a:srgbClr val="FF0000"/>
                </a:solidFill>
              </a:rPr>
            </a:br>
            <a:r>
              <a:rPr lang="en-US" altLang="en-US" smtClean="0">
                <a:solidFill>
                  <a:srgbClr val="FF0000"/>
                </a:solidFill>
              </a:rPr>
              <a:t/>
            </a:r>
            <a:br>
              <a:rPr lang="en-US" altLang="en-US" smtClean="0">
                <a:solidFill>
                  <a:srgbClr val="FF0000"/>
                </a:solidFill>
              </a:rPr>
            </a:br>
            <a:r>
              <a:rPr lang="en-US" altLang="en-US" smtClean="0">
                <a:solidFill>
                  <a:srgbClr val="FF0000"/>
                </a:solidFill>
              </a:rPr>
              <a:t>may be declared to be friends of another class.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9.12  </a:t>
            </a:r>
            <a:r>
              <a:rPr lang="en-US" sz="2400" smtClean="0">
                <a:solidFill>
                  <a:srgbClr val="0000FF"/>
                </a:solidFill>
              </a:rPr>
              <a:t>friend Functions </a:t>
            </a:r>
            <a:r>
              <a:rPr lang="en-US" sz="2400" smtClean="0"/>
              <a:t>and </a:t>
            </a:r>
            <a:r>
              <a:rPr lang="en-US" sz="2400" smtClean="0">
                <a:solidFill>
                  <a:srgbClr val="0000FF"/>
                </a:solidFill>
              </a:rPr>
              <a:t>friend Classes </a:t>
            </a:r>
            <a:r>
              <a:rPr lang="en-US" sz="2400" smtClean="0"/>
              <a:t>(cont.)</a:t>
            </a:r>
            <a:endParaRPr lang="en-US" sz="2400" dirty="0" smtClean="0"/>
          </a:p>
        </p:txBody>
      </p:sp>
      <p:sp>
        <p:nvSpPr>
          <p:cNvPr id="101379" name="Text Placeholder 2"/>
          <p:cNvSpPr>
            <a:spLocks noGrp="1"/>
          </p:cNvSpPr>
          <p:nvPr>
            <p:ph type="body" idx="1"/>
          </p:nvPr>
        </p:nvSpPr>
        <p:spPr>
          <a:xfrm>
            <a:off x="457200" y="1295400"/>
            <a:ext cx="8229600" cy="4800600"/>
          </a:xfrm>
        </p:spPr>
        <p:txBody>
          <a:bodyPr>
            <a:normAutofit fontScale="62500" lnSpcReduction="20000"/>
          </a:bodyPr>
          <a:lstStyle/>
          <a:p>
            <a:pPr>
              <a:lnSpc>
                <a:spcPct val="120000"/>
              </a:lnSpc>
            </a:pPr>
            <a:r>
              <a:rPr lang="en-US" smtClean="0"/>
              <a:t>Declaring a friend</a:t>
            </a:r>
          </a:p>
          <a:p>
            <a:pPr>
              <a:lnSpc>
                <a:spcPct val="120000"/>
              </a:lnSpc>
            </a:pPr>
            <a:r>
              <a:rPr lang="en-US" smtClean="0">
                <a:solidFill>
                  <a:srgbClr val="FF0000"/>
                </a:solidFill>
              </a:rPr>
              <a:t>To declare a function as a friend of a class, precede the function prototype in the class definition with keyword friend. </a:t>
            </a:r>
          </a:p>
          <a:p>
            <a:pPr>
              <a:lnSpc>
                <a:spcPct val="120000"/>
              </a:lnSpc>
            </a:pPr>
            <a:r>
              <a:rPr lang="en-US" smtClean="0">
                <a:solidFill>
                  <a:srgbClr val="0000FF"/>
                </a:solidFill>
              </a:rPr>
              <a:t>To declare all member functions of class ClassTwo</a:t>
            </a:r>
            <a:r>
              <a:rPr lang="en-US" smtClean="0"/>
              <a:t> as friends of class ClassOne, place a declaration of the form</a:t>
            </a:r>
          </a:p>
          <a:p>
            <a:pPr lvl="2">
              <a:lnSpc>
                <a:spcPct val="120000"/>
              </a:lnSpc>
            </a:pPr>
            <a:r>
              <a:rPr lang="en-US" sz="2900" smtClean="0">
                <a:solidFill>
                  <a:srgbClr val="0000FF"/>
                </a:solidFill>
              </a:rPr>
              <a:t>friend class ClassTwo;</a:t>
            </a:r>
          </a:p>
          <a:p>
            <a:pPr>
              <a:lnSpc>
                <a:spcPct val="120000"/>
              </a:lnSpc>
            </a:pPr>
            <a:r>
              <a:rPr lang="en-US" smtClean="0">
                <a:solidFill>
                  <a:srgbClr val="0000FF"/>
                </a:solidFill>
              </a:rPr>
              <a:t>in the definition of class ClassOne.</a:t>
            </a:r>
          </a:p>
          <a:p>
            <a:pPr>
              <a:lnSpc>
                <a:spcPct val="120000"/>
              </a:lnSpc>
            </a:pPr>
            <a:r>
              <a:rPr lang="en-US" smtClean="0">
                <a:solidFill>
                  <a:srgbClr val="FF0000"/>
                </a:solidFill>
              </a:rPr>
              <a:t>Friendship is granted, not taken</a:t>
            </a:r>
            <a:r>
              <a:rPr lang="en-US" smtClean="0"/>
              <a:t>—for class B to be a friend of class A, class A must explicitly declare that class B is its friend. </a:t>
            </a:r>
          </a:p>
          <a:p>
            <a:pPr>
              <a:lnSpc>
                <a:spcPct val="120000"/>
              </a:lnSpc>
            </a:pPr>
            <a:r>
              <a:rPr lang="en-US" smtClean="0">
                <a:solidFill>
                  <a:srgbClr val="FF0000"/>
                </a:solidFill>
              </a:rPr>
              <a:t>Friendship is not symmetric—if </a:t>
            </a:r>
            <a:r>
              <a:rPr lang="en-US" smtClean="0"/>
              <a:t>class A is a friend of class B, you cannot infer that class B is a friend of class A. </a:t>
            </a:r>
          </a:p>
          <a:p>
            <a:pPr>
              <a:lnSpc>
                <a:spcPct val="120000"/>
              </a:lnSpc>
            </a:pPr>
            <a:r>
              <a:rPr lang="en-US" smtClean="0">
                <a:solidFill>
                  <a:srgbClr val="FF0000"/>
                </a:solidFill>
              </a:rPr>
              <a:t>Friendship is not transitive</a:t>
            </a:r>
            <a:r>
              <a:rPr lang="en-US" smtClean="0"/>
              <a:t>—if class A is a friend of class B and class B is a friend of class C, you cannot infer that class A is a friend of class C.</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9.12  </a:t>
            </a:r>
            <a:r>
              <a:rPr lang="en-US" sz="2400" smtClean="0">
                <a:solidFill>
                  <a:srgbClr val="0000FF"/>
                </a:solidFill>
              </a:rPr>
              <a:t>friend Functions </a:t>
            </a:r>
            <a:r>
              <a:rPr lang="en-US" sz="2400" smtClean="0"/>
              <a:t>and </a:t>
            </a:r>
            <a:r>
              <a:rPr lang="en-US" sz="2400" smtClean="0">
                <a:solidFill>
                  <a:srgbClr val="0000FF"/>
                </a:solidFill>
              </a:rPr>
              <a:t>friend Classes </a:t>
            </a:r>
            <a:r>
              <a:rPr lang="en-US" sz="2400" smtClean="0"/>
              <a:t>(cont.)</a:t>
            </a:r>
            <a:endParaRPr lang="en-US" sz="2400" dirty="0" smtClean="0"/>
          </a:p>
        </p:txBody>
      </p:sp>
      <p:sp>
        <p:nvSpPr>
          <p:cNvPr id="101379" name="Text Placeholder 2"/>
          <p:cNvSpPr>
            <a:spLocks noGrp="1"/>
          </p:cNvSpPr>
          <p:nvPr>
            <p:ph type="body" idx="1"/>
          </p:nvPr>
        </p:nvSpPr>
        <p:spPr/>
        <p:txBody>
          <a:bodyPr>
            <a:normAutofit fontScale="62500" lnSpcReduction="20000"/>
          </a:bodyPr>
          <a:lstStyle/>
          <a:p>
            <a:pPr>
              <a:lnSpc>
                <a:spcPct val="120000"/>
              </a:lnSpc>
            </a:pPr>
            <a:r>
              <a:rPr lang="en-US" smtClean="0"/>
              <a:t>Modifying a Class’s private Data with a Friend Function</a:t>
            </a:r>
          </a:p>
          <a:p>
            <a:pPr>
              <a:lnSpc>
                <a:spcPct val="120000"/>
              </a:lnSpc>
            </a:pPr>
            <a:r>
              <a:rPr lang="en-US" smtClean="0"/>
              <a:t>Figure 9.22 is a mechanical example in which we define </a:t>
            </a:r>
            <a:r>
              <a:rPr lang="en-US" smtClean="0">
                <a:solidFill>
                  <a:srgbClr val="0000FF"/>
                </a:solidFill>
              </a:rPr>
              <a:t>friend function setX </a:t>
            </a:r>
            <a:r>
              <a:rPr lang="en-US" smtClean="0"/>
              <a:t>to set the private data member x of </a:t>
            </a:r>
            <a:r>
              <a:rPr lang="en-US" smtClean="0">
                <a:solidFill>
                  <a:srgbClr val="0000FF"/>
                </a:solidFill>
              </a:rPr>
              <a:t>class Count</a:t>
            </a:r>
            <a:r>
              <a:rPr lang="en-US" smtClean="0"/>
              <a:t>. </a:t>
            </a:r>
          </a:p>
          <a:p>
            <a:pPr>
              <a:lnSpc>
                <a:spcPct val="120000"/>
              </a:lnSpc>
            </a:pPr>
            <a:r>
              <a:rPr lang="en-US" smtClean="0"/>
              <a:t>We place the </a:t>
            </a:r>
            <a:r>
              <a:rPr lang="en-US" smtClean="0">
                <a:solidFill>
                  <a:srgbClr val="0000FF"/>
                </a:solidFill>
              </a:rPr>
              <a:t>friend declaration </a:t>
            </a:r>
            <a:r>
              <a:rPr lang="en-US" smtClean="0"/>
              <a:t>first in the class definition, even before public member functions are declared. </a:t>
            </a:r>
          </a:p>
          <a:p>
            <a:pPr>
              <a:lnSpc>
                <a:spcPct val="120000"/>
              </a:lnSpc>
            </a:pPr>
            <a:r>
              <a:rPr lang="en-US" smtClean="0">
                <a:solidFill>
                  <a:srgbClr val="FF0000"/>
                </a:solidFill>
              </a:rPr>
              <a:t>Function setX is a stand-alone (global) function - it isn’t a member function of class Count. </a:t>
            </a:r>
          </a:p>
          <a:p>
            <a:pPr>
              <a:lnSpc>
                <a:spcPct val="120000"/>
              </a:lnSpc>
            </a:pPr>
            <a:r>
              <a:rPr lang="en-US" smtClean="0"/>
              <a:t>For this reason, when setX is invoked for object counter, line 41 passes counter as an argument to setX rather than using a handle (such as the name of the object) to call the function, as in</a:t>
            </a:r>
          </a:p>
          <a:p>
            <a:pPr>
              <a:lnSpc>
                <a:spcPct val="120000"/>
              </a:lnSpc>
            </a:pPr>
            <a:r>
              <a:rPr lang="en-US" smtClean="0">
                <a:solidFill>
                  <a:srgbClr val="FF0000"/>
                </a:solidFill>
                <a:latin typeface="Consolas" panose="020B0609020204030204" pitchFamily="49" charset="0"/>
                <a:cs typeface="Consolas" panose="020B0609020204030204" pitchFamily="49" charset="0"/>
              </a:rPr>
              <a:t>counter.setX( 8 ); //error: setX not a member function</a:t>
            </a:r>
          </a:p>
          <a:p>
            <a:pPr>
              <a:lnSpc>
                <a:spcPct val="120000"/>
              </a:lnSpc>
            </a:pPr>
            <a:r>
              <a:rPr lang="en-US" smtClean="0"/>
              <a:t>If you remove the friend declaration in line 9, you’ll receive error messages indicating that function setX cannot modify class Count’s private data member x.</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cpphtp9_09_Page_07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a:xfrm>
            <a:off x="3962400" y="6569075"/>
            <a:ext cx="2768600" cy="365125"/>
          </a:xfrm>
        </p:spPr>
        <p:txBody>
          <a:bodyPr/>
          <a:lstStyle/>
          <a:p>
            <a:r>
              <a:rPr lang="en-US" smtClean="0"/>
              <a:t>©1992-2014 by Pearson Education, Inc. All Rights Reserved.</a:t>
            </a:r>
            <a:endParaRPr lang="en-US"/>
          </a:p>
        </p:txBody>
      </p:sp>
      <p:cxnSp>
        <p:nvCxnSpPr>
          <p:cNvPr id="4" name="Straight Arrow Connector 3"/>
          <p:cNvCxnSpPr/>
          <p:nvPr/>
        </p:nvCxnSpPr>
        <p:spPr>
          <a:xfrm>
            <a:off x="228600" y="2590800"/>
            <a:ext cx="1524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descr="cpphtp9_09_Page_07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pphtp9_09_Page_00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descr="cpphtp9_09_Page_07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9.12 </a:t>
            </a:r>
            <a:r>
              <a:rPr lang="en-US" sz="2400" smtClean="0">
                <a:solidFill>
                  <a:srgbClr val="0000FF"/>
                </a:solidFill>
              </a:rPr>
              <a:t> friend Functions </a:t>
            </a:r>
            <a:r>
              <a:rPr lang="en-US" sz="2400" smtClean="0"/>
              <a:t>and </a:t>
            </a:r>
            <a:r>
              <a:rPr lang="en-US" sz="2400" smtClean="0">
                <a:solidFill>
                  <a:srgbClr val="0000FF"/>
                </a:solidFill>
              </a:rPr>
              <a:t>friend Classes </a:t>
            </a:r>
            <a:r>
              <a:rPr lang="en-US" sz="2400" smtClean="0"/>
              <a:t>(cont.)</a:t>
            </a:r>
            <a:endParaRPr lang="en-US" sz="2400" dirty="0" smtClean="0"/>
          </a:p>
        </p:txBody>
      </p:sp>
      <p:sp>
        <p:nvSpPr>
          <p:cNvPr id="101379" name="Text Placeholder 2"/>
          <p:cNvSpPr>
            <a:spLocks noGrp="1"/>
          </p:cNvSpPr>
          <p:nvPr>
            <p:ph type="body" idx="1"/>
          </p:nvPr>
        </p:nvSpPr>
        <p:spPr/>
        <p:txBody>
          <a:bodyPr>
            <a:normAutofit fontScale="92500" lnSpcReduction="20000"/>
          </a:bodyPr>
          <a:lstStyle/>
          <a:p>
            <a:pPr>
              <a:lnSpc>
                <a:spcPct val="110000"/>
              </a:lnSpc>
            </a:pPr>
            <a:r>
              <a:rPr lang="en-US" smtClean="0">
                <a:solidFill>
                  <a:srgbClr val="FF0000"/>
                </a:solidFill>
              </a:rPr>
              <a:t>It would normally be appropriate to define function setX as a member function of class Count. </a:t>
            </a:r>
          </a:p>
          <a:p>
            <a:pPr>
              <a:lnSpc>
                <a:spcPct val="110000"/>
              </a:lnSpc>
            </a:pPr>
            <a:r>
              <a:rPr lang="en-US" smtClean="0"/>
              <a:t>It would also normally be appropriate to separate the program of Fig. 9.22 into three files: </a:t>
            </a:r>
          </a:p>
          <a:p>
            <a:pPr>
              <a:lnSpc>
                <a:spcPct val="110000"/>
              </a:lnSpc>
            </a:pPr>
            <a:r>
              <a:rPr lang="en-US" smtClean="0"/>
              <a:t>A header (e.g., Count.h) containing the Count class definition, which in turn contains the prototype of friend function setX</a:t>
            </a:r>
          </a:p>
          <a:p>
            <a:pPr>
              <a:lnSpc>
                <a:spcPct val="110000"/>
              </a:lnSpc>
            </a:pPr>
            <a:r>
              <a:rPr lang="en-US" smtClean="0"/>
              <a:t>An implementation file (e.g., Count.cpp) containing the definitions of class Count’s member functions and the definition of friend function setX</a:t>
            </a:r>
          </a:p>
          <a:p>
            <a:pPr>
              <a:lnSpc>
                <a:spcPct val="110000"/>
              </a:lnSpc>
            </a:pPr>
            <a:r>
              <a:rPr lang="en-US" smtClean="0"/>
              <a:t>A test program (e.g., fig09_22.cpp) with main.</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9.12  </a:t>
            </a:r>
            <a:r>
              <a:rPr lang="en-US" sz="2400" smtClean="0">
                <a:solidFill>
                  <a:srgbClr val="0000FF"/>
                </a:solidFill>
              </a:rPr>
              <a:t>friend Functions </a:t>
            </a:r>
            <a:r>
              <a:rPr lang="en-US" sz="2400" smtClean="0"/>
              <a:t>and </a:t>
            </a:r>
            <a:r>
              <a:rPr lang="en-US" sz="2400" smtClean="0">
                <a:solidFill>
                  <a:srgbClr val="0000FF"/>
                </a:solidFill>
              </a:rPr>
              <a:t>friend Classes </a:t>
            </a:r>
            <a:r>
              <a:rPr lang="en-US" sz="2400" smtClean="0"/>
              <a:t>(cont.)</a:t>
            </a:r>
            <a:endParaRPr lang="en-US" sz="2400" dirty="0" smtClean="0"/>
          </a:p>
        </p:txBody>
      </p:sp>
      <p:sp>
        <p:nvSpPr>
          <p:cNvPr id="101379" name="Text Placeholder 2"/>
          <p:cNvSpPr>
            <a:spLocks noGrp="1"/>
          </p:cNvSpPr>
          <p:nvPr>
            <p:ph type="body" idx="1"/>
          </p:nvPr>
        </p:nvSpPr>
        <p:spPr/>
        <p:txBody>
          <a:bodyPr/>
          <a:lstStyle/>
          <a:p>
            <a:r>
              <a:rPr lang="en-US" smtClean="0">
                <a:solidFill>
                  <a:srgbClr val="0000FF"/>
                </a:solidFill>
              </a:rPr>
              <a:t>Overloaded friend Functions</a:t>
            </a:r>
          </a:p>
          <a:p>
            <a:pPr lvl="1"/>
            <a:r>
              <a:rPr lang="en-US" smtClean="0"/>
              <a:t>It’s possible to specify overloaded functions as friends of a class. </a:t>
            </a:r>
          </a:p>
          <a:p>
            <a:pPr lvl="1"/>
            <a:r>
              <a:rPr lang="en-US" smtClean="0">
                <a:solidFill>
                  <a:srgbClr val="FF0000"/>
                </a:solidFill>
              </a:rPr>
              <a:t>Each function intended to be a friend must be explicitly declared in the class definition as a friend of the class.</a:t>
            </a:r>
            <a:endParaRPr lang="en-US" dirty="0" smtClean="0">
              <a:solidFill>
                <a:srgbClr val="FF0000"/>
              </a:solidFill>
            </a:endParaRP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cpphtp9_09_Page_07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descr="cpphtp9_09_Page_07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cpphtp9_09_Page_07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a:t>
            </a:r>
            <a:r>
              <a:rPr lang="en-US" smtClean="0">
                <a:solidFill>
                  <a:srgbClr val="0000FF"/>
                </a:solidFill>
              </a:rPr>
              <a:t>this</a:t>
            </a:r>
            <a:r>
              <a:rPr lang="en-US" smtClean="0"/>
              <a:t> Pointer</a:t>
            </a:r>
            <a:endParaRPr lang="en-US" dirty="0" smtClean="0"/>
          </a:p>
        </p:txBody>
      </p:sp>
      <p:sp>
        <p:nvSpPr>
          <p:cNvPr id="139267" name="Text Placeholder 2"/>
          <p:cNvSpPr>
            <a:spLocks noGrp="1"/>
          </p:cNvSpPr>
          <p:nvPr>
            <p:ph type="body" idx="1"/>
          </p:nvPr>
        </p:nvSpPr>
        <p:spPr/>
        <p:txBody>
          <a:bodyPr/>
          <a:lstStyle/>
          <a:p>
            <a:r>
              <a:rPr lang="en-US" altLang="en-US" smtClean="0">
                <a:solidFill>
                  <a:srgbClr val="FF0000"/>
                </a:solidFill>
              </a:rPr>
              <a:t>Every object has access to its own address through a pointer called </a:t>
            </a:r>
            <a:r>
              <a:rPr lang="en-US" altLang="en-US" smtClean="0">
                <a:solidFill>
                  <a:srgbClr val="0000FF"/>
                </a:solidFill>
              </a:rPr>
              <a:t>this</a:t>
            </a:r>
            <a:r>
              <a:rPr lang="en-US" altLang="en-US" smtClean="0">
                <a:solidFill>
                  <a:srgbClr val="FF0000"/>
                </a:solidFill>
              </a:rPr>
              <a:t> (a C++ keyword). </a:t>
            </a:r>
          </a:p>
          <a:p>
            <a:r>
              <a:rPr lang="en-US" altLang="en-US" smtClean="0"/>
              <a:t>The this pointer is not part of the object itself - i.e., the memory occupied by the this pointer is not reflected in the result of a sizeof operation on the object. </a:t>
            </a:r>
          </a:p>
          <a:p>
            <a:r>
              <a:rPr lang="en-US" altLang="en-US" smtClean="0"/>
              <a:t>Rather, </a:t>
            </a:r>
            <a:r>
              <a:rPr lang="en-US" altLang="en-US" smtClean="0">
                <a:solidFill>
                  <a:srgbClr val="FF0000"/>
                </a:solidFill>
              </a:rPr>
              <a:t>the </a:t>
            </a:r>
            <a:r>
              <a:rPr lang="en-US" altLang="en-US" smtClean="0">
                <a:solidFill>
                  <a:srgbClr val="0000FF"/>
                </a:solidFill>
              </a:rPr>
              <a:t>this pointer </a:t>
            </a:r>
            <a:r>
              <a:rPr lang="en-US" altLang="en-US" smtClean="0">
                <a:solidFill>
                  <a:srgbClr val="FF0000"/>
                </a:solidFill>
              </a:rPr>
              <a:t>is passed (by the compiler) as an implicit argument to each of the object’s </a:t>
            </a:r>
            <a:r>
              <a:rPr lang="en-US" altLang="en-US" smtClean="0">
                <a:solidFill>
                  <a:srgbClr val="0000FF"/>
                </a:solidFill>
              </a:rPr>
              <a:t>non-static member functions</a:t>
            </a:r>
            <a:r>
              <a:rPr lang="en-US" altLang="en-US" smtClean="0"/>
              <a:t>.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a:t>
            </a:r>
            <a:r>
              <a:rPr lang="en-US" smtClean="0">
                <a:solidFill>
                  <a:srgbClr val="0000FF"/>
                </a:solidFill>
              </a:rPr>
              <a:t>this</a:t>
            </a:r>
            <a:r>
              <a:rPr lang="en-US" smtClean="0"/>
              <a:t> Pointer (cont.)</a:t>
            </a:r>
            <a:endParaRPr lang="en-US" dirty="0" smtClean="0"/>
          </a:p>
        </p:txBody>
      </p:sp>
      <p:sp>
        <p:nvSpPr>
          <p:cNvPr id="101379" name="Text Placeholder 2"/>
          <p:cNvSpPr>
            <a:spLocks noGrp="1"/>
          </p:cNvSpPr>
          <p:nvPr>
            <p:ph type="body" idx="1"/>
          </p:nvPr>
        </p:nvSpPr>
        <p:spPr/>
        <p:txBody>
          <a:bodyPr/>
          <a:lstStyle/>
          <a:p>
            <a:r>
              <a:rPr lang="en-US" smtClean="0"/>
              <a:t>Using the this Pointer to Avoid Naming Collisions</a:t>
            </a:r>
          </a:p>
          <a:p>
            <a:r>
              <a:rPr lang="en-US" smtClean="0"/>
              <a:t>Member functions use the this pointer implicitly (as we’ve done so far) or explicitly to reference an object’s data members and other member functions. </a:t>
            </a:r>
          </a:p>
          <a:p>
            <a:r>
              <a:rPr lang="en-US" smtClean="0">
                <a:solidFill>
                  <a:srgbClr val="FF0000"/>
                </a:solidFill>
              </a:rPr>
              <a:t>A common explicit use of the this pointer is to avoid naming conflicts between a class’s </a:t>
            </a:r>
            <a:r>
              <a:rPr lang="en-US" smtClean="0">
                <a:solidFill>
                  <a:srgbClr val="0000FF"/>
                </a:solidFill>
              </a:rPr>
              <a:t>data members </a:t>
            </a:r>
            <a:r>
              <a:rPr lang="en-US" smtClean="0">
                <a:solidFill>
                  <a:srgbClr val="FF0000"/>
                </a:solidFill>
              </a:rPr>
              <a:t>and </a:t>
            </a:r>
            <a:r>
              <a:rPr lang="en-US" smtClean="0">
                <a:solidFill>
                  <a:srgbClr val="0000FF"/>
                </a:solidFill>
              </a:rPr>
              <a:t>member-function parameters (or other local variables)</a:t>
            </a:r>
            <a:r>
              <a:rPr lang="en-US" smtClean="0">
                <a:solidFill>
                  <a:srgbClr val="FF0000"/>
                </a:solidFill>
              </a:rPr>
              <a:t>. </a:t>
            </a:r>
            <a:endParaRPr lang="en-US" dirty="0" smtClean="0">
              <a:solidFill>
                <a:srgbClr val="FF0000"/>
              </a:solidFill>
            </a:endParaRP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a:t>
            </a:r>
            <a:r>
              <a:rPr lang="en-US" smtClean="0">
                <a:solidFill>
                  <a:srgbClr val="0000FF"/>
                </a:solidFill>
              </a:rPr>
              <a:t>this</a:t>
            </a:r>
            <a:r>
              <a:rPr lang="en-US" smtClean="0"/>
              <a:t> Pointer (cont.)</a:t>
            </a:r>
            <a:endParaRPr lang="en-US" dirty="0" smtClean="0"/>
          </a:p>
        </p:txBody>
      </p:sp>
      <p:sp>
        <p:nvSpPr>
          <p:cNvPr id="101379" name="Text Placeholder 2"/>
          <p:cNvSpPr>
            <a:spLocks noGrp="1"/>
          </p:cNvSpPr>
          <p:nvPr>
            <p:ph type="body" idx="1"/>
          </p:nvPr>
        </p:nvSpPr>
        <p:spPr/>
        <p:txBody>
          <a:bodyPr>
            <a:normAutofit fontScale="77500" lnSpcReduction="20000"/>
          </a:bodyPr>
          <a:lstStyle/>
          <a:p>
            <a:pPr>
              <a:lnSpc>
                <a:spcPct val="120000"/>
              </a:lnSpc>
              <a:spcBef>
                <a:spcPts val="0"/>
              </a:spcBef>
              <a:spcAft>
                <a:spcPts val="0"/>
              </a:spcAft>
            </a:pPr>
            <a:r>
              <a:rPr lang="en-US" smtClean="0"/>
              <a:t>Consider the Time class’s hour data member and setHour member function in Figs. 9.4–9.5. </a:t>
            </a:r>
          </a:p>
          <a:p>
            <a:pPr marL="109537" indent="0">
              <a:lnSpc>
                <a:spcPct val="120000"/>
              </a:lnSpc>
              <a:spcBef>
                <a:spcPts val="0"/>
              </a:spcBef>
              <a:spcAft>
                <a:spcPts val="0"/>
              </a:spcAft>
              <a:buNone/>
            </a:pPr>
            <a:r>
              <a:rPr lang="en-US" smtClean="0"/>
              <a:t>We could have defined setHour as:</a:t>
            </a:r>
            <a:br>
              <a:rPr lang="en-US" smtClean="0"/>
            </a:br>
            <a:r>
              <a:rPr lang="en-US" smtClean="0"/>
              <a:t/>
            </a:r>
            <a:br>
              <a:rPr lang="en-US" smtClean="0"/>
            </a:br>
            <a:r>
              <a:rPr lang="en-US" smtClean="0">
                <a:latin typeface="Consolas" panose="020B0609020204030204" pitchFamily="49" charset="0"/>
                <a:cs typeface="Consolas" panose="020B0609020204030204" pitchFamily="49" charset="0"/>
              </a:rPr>
              <a:t>// set hour value</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void Time::setHour( int hour  )</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   if ( hour &gt;= 0 &amp;&amp; hour &lt; 24 )</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      </a:t>
            </a:r>
            <a:r>
              <a:rPr lang="en-US" b="1" smtClean="0">
                <a:solidFill>
                  <a:srgbClr val="FF0000"/>
                </a:solidFill>
                <a:latin typeface="Consolas" panose="020B0609020204030204" pitchFamily="49" charset="0"/>
                <a:cs typeface="Consolas" panose="020B0609020204030204" pitchFamily="49" charset="0"/>
              </a:rPr>
              <a:t>this-&gt;hour </a:t>
            </a:r>
            <a:r>
              <a:rPr lang="en-US">
                <a:latin typeface="Consolas" panose="020B0609020204030204" pitchFamily="49" charset="0"/>
                <a:cs typeface="Consolas" panose="020B0609020204030204" pitchFamily="49" charset="0"/>
              </a:rPr>
              <a:t>=</a:t>
            </a:r>
            <a:r>
              <a:rPr lang="en-US" smtClean="0">
                <a:latin typeface="Consolas" panose="020B0609020204030204" pitchFamily="49" charset="0"/>
                <a:cs typeface="Consolas" panose="020B0609020204030204" pitchFamily="49" charset="0"/>
              </a:rPr>
              <a:t> hour; </a:t>
            </a:r>
            <a:r>
              <a:rPr lang="en-US" sz="1800">
                <a:cs typeface="Consolas" panose="020B0609020204030204" pitchFamily="49" charset="0"/>
              </a:rPr>
              <a:t>//use this pointer to access data member</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   else</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      throw invalid_argument( "hour must be 0-23" );</a:t>
            </a:r>
          </a:p>
          <a:p>
            <a:pPr marL="109537" indent="0">
              <a:lnSpc>
                <a:spcPct val="120000"/>
              </a:lnSpc>
              <a:spcBef>
                <a:spcPts val="0"/>
              </a:spcBef>
              <a:spcAft>
                <a:spcPts val="0"/>
              </a:spcAft>
              <a:buNone/>
            </a:pPr>
            <a:r>
              <a:rPr lang="en-US" smtClean="0">
                <a:latin typeface="Consolas" panose="020B0609020204030204" pitchFamily="49" charset="0"/>
                <a:cs typeface="Consolas" panose="020B0609020204030204" pitchFamily="49" charset="0"/>
              </a:rPr>
              <a:t>} // end function setHour</a:t>
            </a:r>
          </a:p>
          <a:p>
            <a:pPr>
              <a:lnSpc>
                <a:spcPct val="120000"/>
              </a:lnSpc>
              <a:spcBef>
                <a:spcPts val="0"/>
              </a:spcBef>
              <a:spcAft>
                <a:spcPts val="0"/>
              </a:spcAft>
            </a:pPr>
            <a:endParaRPr lang="en-US" smtClean="0"/>
          </a:p>
          <a:p>
            <a:pPr marL="109537" indent="0">
              <a:lnSpc>
                <a:spcPct val="120000"/>
              </a:lnSpc>
              <a:spcBef>
                <a:spcPts val="0"/>
              </a:spcBef>
              <a:spcAft>
                <a:spcPts val="0"/>
              </a:spcAft>
              <a:buNone/>
            </a:pP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pphtp9_09_Page_07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cpphtp9_09_Page_00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a:t>
            </a:r>
            <a:r>
              <a:rPr lang="en-US" smtClean="0">
                <a:solidFill>
                  <a:srgbClr val="0000FF"/>
                </a:solidFill>
              </a:rPr>
              <a:t>this</a:t>
            </a:r>
            <a:r>
              <a:rPr lang="en-US" smtClean="0"/>
              <a:t> Pointer (cont.)</a:t>
            </a:r>
            <a:endParaRPr lang="en-US" dirty="0" smtClean="0"/>
          </a:p>
        </p:txBody>
      </p:sp>
      <p:sp>
        <p:nvSpPr>
          <p:cNvPr id="101379" name="Text Placeholder 2"/>
          <p:cNvSpPr>
            <a:spLocks noGrp="1"/>
          </p:cNvSpPr>
          <p:nvPr>
            <p:ph type="body" idx="1"/>
          </p:nvPr>
        </p:nvSpPr>
        <p:spPr/>
        <p:txBody>
          <a:bodyPr/>
          <a:lstStyle/>
          <a:p>
            <a:r>
              <a:rPr lang="en-US" smtClean="0"/>
              <a:t>Type of the this Pointer</a:t>
            </a:r>
          </a:p>
          <a:p>
            <a:r>
              <a:rPr lang="en-US" smtClean="0"/>
              <a:t>The type of the this pointer depends on the type of the object and whether the member function in which this is used is declared const. </a:t>
            </a:r>
          </a:p>
          <a:p>
            <a:r>
              <a:rPr lang="en-US" smtClean="0"/>
              <a:t>For example, in a </a:t>
            </a:r>
            <a:r>
              <a:rPr lang="en-US" smtClean="0">
                <a:solidFill>
                  <a:srgbClr val="0000FF"/>
                </a:solidFill>
              </a:rPr>
              <a:t>non-const member function of class Employee</a:t>
            </a:r>
            <a:r>
              <a:rPr lang="en-US" smtClean="0"/>
              <a:t>, the this pointer has the type </a:t>
            </a:r>
            <a:r>
              <a:rPr lang="en-US" smtClean="0">
                <a:solidFill>
                  <a:srgbClr val="FF0000"/>
                </a:solidFill>
              </a:rPr>
              <a:t>Employee *</a:t>
            </a:r>
            <a:r>
              <a:rPr lang="en-US" smtClean="0"/>
              <a:t>. In </a:t>
            </a:r>
            <a:r>
              <a:rPr lang="en-US" smtClean="0">
                <a:solidFill>
                  <a:srgbClr val="0000FF"/>
                </a:solidFill>
              </a:rPr>
              <a:t>a const member function</a:t>
            </a:r>
            <a:r>
              <a:rPr lang="en-US" smtClean="0"/>
              <a:t>, the this pointer has the type </a:t>
            </a:r>
            <a:r>
              <a:rPr lang="en-US" smtClean="0">
                <a:solidFill>
                  <a:srgbClr val="FF0000"/>
                </a:solidFill>
              </a:rPr>
              <a:t>const Employee *</a:t>
            </a:r>
            <a:r>
              <a:rPr lang="en-US" smtClean="0"/>
              <a:t>.</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this Pointer (cont.)</a:t>
            </a:r>
            <a:endParaRPr lang="en-US" dirty="0" smtClean="0"/>
          </a:p>
        </p:txBody>
      </p:sp>
      <p:sp>
        <p:nvSpPr>
          <p:cNvPr id="101379" name="Text Placeholder 2"/>
          <p:cNvSpPr>
            <a:spLocks noGrp="1"/>
          </p:cNvSpPr>
          <p:nvPr>
            <p:ph type="body" idx="1"/>
          </p:nvPr>
        </p:nvSpPr>
        <p:spPr/>
        <p:txBody>
          <a:bodyPr/>
          <a:lstStyle/>
          <a:p>
            <a:r>
              <a:rPr lang="en-US" smtClean="0">
                <a:solidFill>
                  <a:srgbClr val="0000FF"/>
                </a:solidFill>
              </a:rPr>
              <a:t>Implicitly and Explicitly Using the this Pointer to Access an Object’s Data Members</a:t>
            </a:r>
          </a:p>
          <a:p>
            <a:r>
              <a:rPr lang="en-US" smtClean="0"/>
              <a:t>Figure 9.23 demonstrates the implicit and explicit use of the this pointer to enable a member function of class Test to print the private data x of a Test object. </a:t>
            </a:r>
          </a:p>
          <a:p>
            <a:r>
              <a:rPr lang="en-US" smtClean="0"/>
              <a:t>In the next example and in Chapter 10, we show some substantial and subtle examples of using this.</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pphtp9_09_Page_07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descr="cpphtp9_09_Page_08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cpphtp9_09_Page_08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9.13  Using the </a:t>
            </a:r>
            <a:r>
              <a:rPr lang="en-US" smtClean="0">
                <a:solidFill>
                  <a:srgbClr val="0000FF"/>
                </a:solidFill>
              </a:rPr>
              <a:t>this</a:t>
            </a:r>
            <a:r>
              <a:rPr lang="en-US" smtClean="0"/>
              <a:t> Pointer (cont.)</a:t>
            </a:r>
            <a:endParaRPr lang="en-US" dirty="0" smtClean="0"/>
          </a:p>
        </p:txBody>
      </p:sp>
      <p:sp>
        <p:nvSpPr>
          <p:cNvPr id="101379" name="Text Placeholder 2"/>
          <p:cNvSpPr>
            <a:spLocks noGrp="1"/>
          </p:cNvSpPr>
          <p:nvPr>
            <p:ph type="body" idx="1"/>
          </p:nvPr>
        </p:nvSpPr>
        <p:spPr/>
        <p:txBody>
          <a:bodyPr>
            <a:normAutofit fontScale="70000" lnSpcReduction="20000"/>
          </a:bodyPr>
          <a:lstStyle/>
          <a:p>
            <a:pPr>
              <a:lnSpc>
                <a:spcPct val="120000"/>
              </a:lnSpc>
            </a:pPr>
            <a:r>
              <a:rPr lang="en-US" smtClean="0">
                <a:solidFill>
                  <a:srgbClr val="0000FF"/>
                </a:solidFill>
              </a:rPr>
              <a:t>Using the this Pointer to Enable Cascaded Function Calls</a:t>
            </a:r>
          </a:p>
          <a:p>
            <a:pPr>
              <a:lnSpc>
                <a:spcPct val="120000"/>
              </a:lnSpc>
            </a:pPr>
            <a:r>
              <a:rPr lang="en-US" smtClean="0"/>
              <a:t>Another use of the this pointer is to enable cascaded member-function calls—that is, invoking multiple functions in the same statement (as in line 12 of Fig. 9.26). </a:t>
            </a:r>
          </a:p>
          <a:p>
            <a:pPr>
              <a:lnSpc>
                <a:spcPct val="120000"/>
              </a:lnSpc>
            </a:pPr>
            <a:r>
              <a:rPr lang="en-US" smtClean="0">
                <a:solidFill>
                  <a:srgbClr val="FF0000"/>
                </a:solidFill>
              </a:rPr>
              <a:t>The program of Figs. 9.24–9.26 modifies class Time’s set functions setTime, setHour, setMinute and setSecond such that each returns a reference to a Time object to enable cascaded member-function calls. </a:t>
            </a:r>
          </a:p>
          <a:p>
            <a:pPr>
              <a:lnSpc>
                <a:spcPct val="120000"/>
              </a:lnSpc>
            </a:pPr>
            <a:r>
              <a:rPr lang="en-US" smtClean="0">
                <a:solidFill>
                  <a:srgbClr val="FF0000"/>
                </a:solidFill>
              </a:rPr>
              <a:t>Notice in Fig. 9.25 that the last statement in the body of each of these member functions returns </a:t>
            </a:r>
            <a:r>
              <a:rPr lang="en-US" smtClean="0">
                <a:solidFill>
                  <a:srgbClr val="0000FF"/>
                </a:solidFill>
              </a:rPr>
              <a:t>*this </a:t>
            </a:r>
            <a:r>
              <a:rPr lang="en-US" smtClean="0">
                <a:solidFill>
                  <a:srgbClr val="FF0000"/>
                </a:solidFill>
              </a:rPr>
              <a:t>(lines 23, 34, 45 and 56) into a return type of </a:t>
            </a:r>
            <a:r>
              <a:rPr lang="en-US" smtClean="0">
                <a:solidFill>
                  <a:srgbClr val="0000FF"/>
                </a:solidFill>
              </a:rPr>
              <a:t>Time &amp;.</a:t>
            </a:r>
          </a:p>
          <a:p>
            <a:pPr>
              <a:lnSpc>
                <a:spcPct val="120000"/>
              </a:lnSpc>
            </a:pPr>
            <a:r>
              <a:rPr lang="en-US" smtClean="0"/>
              <a:t>The program of Fig. 9.26 creates Time object t (line 9), then uses it in cascaded member-function calls (lines 12 and 24).  </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descr="cpphtp9_09_Page_08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descr="cpphtp9_09_Page_08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descr="cpphtp9_09_Page_08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descr="cpphtp9_09_Page_08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457200" y="22098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52400" y="12954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2400" y="29718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1319" y="41910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19459" name="Text Placeholder 2"/>
          <p:cNvSpPr>
            <a:spLocks noGrp="1"/>
          </p:cNvSpPr>
          <p:nvPr>
            <p:ph type="body" idx="1"/>
          </p:nvPr>
        </p:nvSpPr>
        <p:spPr/>
        <p:txBody>
          <a:bodyPr>
            <a:normAutofit lnSpcReduction="10000"/>
          </a:bodyPr>
          <a:lstStyle/>
          <a:p>
            <a:r>
              <a:rPr lang="en-US" smtClean="0"/>
              <a:t>Time Class Member Functions</a:t>
            </a:r>
          </a:p>
          <a:p>
            <a:r>
              <a:rPr lang="en-US" smtClean="0"/>
              <a:t>In Fig. 9.2, the Time constructor (lines 11–14) initializes the data members to 0 - the universal-time equivalent of 12 AM. </a:t>
            </a:r>
          </a:p>
          <a:p>
            <a:r>
              <a:rPr lang="en-US" smtClean="0"/>
              <a:t>Invalid values cannot be stored in the data members of a Time object, because the constructor is called when the Time object is created, and all subsequent attempts by a client to modify the data members are scrutinized by function setTime (discussed shortly). </a:t>
            </a:r>
          </a:p>
          <a:p>
            <a:r>
              <a:rPr lang="en-US" smtClean="0">
                <a:solidFill>
                  <a:srgbClr val="FF0000"/>
                </a:solidFill>
              </a:rPr>
              <a:t>You can define overloaded constructors for a class</a:t>
            </a:r>
            <a:r>
              <a:rPr lang="en-US" smtClean="0"/>
              <a:t>.</a:t>
            </a:r>
            <a:endParaRPr lang="en-US" dirty="0" smtClean="0"/>
          </a:p>
        </p:txBody>
      </p:sp>
      <p:sp>
        <p:nvSpPr>
          <p:cNvPr id="194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descr="cpphtp9_09_Page_08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 descr="cpphtp9_09_Page_08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descr="cpphtp9_09_Page_08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descr="cpphtp9_09_Page_08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cpphtp9_09_Page_09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9.14  </a:t>
            </a:r>
            <a:r>
              <a:rPr lang="en-US" smtClean="0">
                <a:solidFill>
                  <a:srgbClr val="0000FF"/>
                </a:solidFill>
              </a:rPr>
              <a:t>static</a:t>
            </a:r>
            <a:r>
              <a:rPr lang="en-US" smtClean="0"/>
              <a:t> Class Members</a:t>
            </a:r>
            <a:endParaRPr lang="en-US" dirty="0" smtClean="0"/>
          </a:p>
        </p:txBody>
      </p:sp>
      <p:sp>
        <p:nvSpPr>
          <p:cNvPr id="158723" name="Text Placeholder 2"/>
          <p:cNvSpPr>
            <a:spLocks noGrp="1"/>
          </p:cNvSpPr>
          <p:nvPr>
            <p:ph type="body" idx="1"/>
          </p:nvPr>
        </p:nvSpPr>
        <p:spPr/>
        <p:txBody>
          <a:bodyPr/>
          <a:lstStyle/>
          <a:p>
            <a:r>
              <a:rPr lang="en-US" altLang="en-US" smtClean="0"/>
              <a:t>In certain cases, only one copy of a variable should be shared by all objects of a class. </a:t>
            </a:r>
          </a:p>
          <a:p>
            <a:r>
              <a:rPr lang="en-US" altLang="en-US" smtClean="0"/>
              <a:t>A static data member is used for these and other reasons. </a:t>
            </a:r>
          </a:p>
          <a:p>
            <a:r>
              <a:rPr lang="en-US" altLang="en-US" smtClean="0">
                <a:solidFill>
                  <a:srgbClr val="FF0000"/>
                </a:solidFill>
              </a:rPr>
              <a:t>Such a variable represents </a:t>
            </a:r>
            <a:r>
              <a:rPr lang="en-US" altLang="en-US" smtClean="0">
                <a:solidFill>
                  <a:srgbClr val="0000FF"/>
                </a:solidFill>
              </a:rPr>
              <a:t>“class-wide” information</a:t>
            </a:r>
            <a:r>
              <a:rPr lang="en-US" altLang="en-US" smtClean="0">
                <a:solidFill>
                  <a:srgbClr val="FF0000"/>
                </a:solidFill>
              </a:rPr>
              <a:t>, i.e., data that is shared by all instances and is not specific to any one object of the class.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cpphtp9_09_Page_09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9.14  static Class Members (cont.)</a:t>
            </a:r>
            <a:endParaRPr lang="en-US" dirty="0" smtClean="0"/>
          </a:p>
        </p:txBody>
      </p:sp>
      <p:sp>
        <p:nvSpPr>
          <p:cNvPr id="101379" name="Text Placeholder 2"/>
          <p:cNvSpPr>
            <a:spLocks noGrp="1"/>
          </p:cNvSpPr>
          <p:nvPr>
            <p:ph type="body" idx="1"/>
          </p:nvPr>
        </p:nvSpPr>
        <p:spPr/>
        <p:txBody>
          <a:bodyPr>
            <a:normAutofit fontScale="92500" lnSpcReduction="20000"/>
          </a:bodyPr>
          <a:lstStyle/>
          <a:p>
            <a:pPr>
              <a:lnSpc>
                <a:spcPct val="120000"/>
              </a:lnSpc>
            </a:pPr>
            <a:r>
              <a:rPr lang="en-US" smtClean="0">
                <a:solidFill>
                  <a:srgbClr val="0000FF"/>
                </a:solidFill>
              </a:rPr>
              <a:t>Scope and Initialization of static Data Members</a:t>
            </a:r>
          </a:p>
          <a:p>
            <a:pPr lvl="1">
              <a:lnSpc>
                <a:spcPct val="120000"/>
              </a:lnSpc>
            </a:pPr>
            <a:r>
              <a:rPr lang="en-US" smtClean="0">
                <a:solidFill>
                  <a:srgbClr val="FF0000"/>
                </a:solidFill>
              </a:rPr>
              <a:t>static data members have </a:t>
            </a:r>
            <a:r>
              <a:rPr lang="en-US" smtClean="0">
                <a:solidFill>
                  <a:srgbClr val="0000FF"/>
                </a:solidFill>
              </a:rPr>
              <a:t>class scope</a:t>
            </a:r>
            <a:r>
              <a:rPr lang="en-US" smtClean="0">
                <a:solidFill>
                  <a:srgbClr val="FF0000"/>
                </a:solidFill>
              </a:rPr>
              <a:t>. </a:t>
            </a:r>
          </a:p>
          <a:p>
            <a:pPr lvl="1">
              <a:lnSpc>
                <a:spcPct val="120000"/>
              </a:lnSpc>
            </a:pPr>
            <a:r>
              <a:rPr lang="en-US" smtClean="0">
                <a:solidFill>
                  <a:srgbClr val="0000FF"/>
                </a:solidFill>
              </a:rPr>
              <a:t>A static data member must be initialized exactly once. </a:t>
            </a:r>
          </a:p>
          <a:p>
            <a:pPr lvl="1">
              <a:lnSpc>
                <a:spcPct val="120000"/>
              </a:lnSpc>
            </a:pPr>
            <a:r>
              <a:rPr lang="en-US" smtClean="0"/>
              <a:t>Fundamental-type static data members are initialized by default to 0. </a:t>
            </a:r>
          </a:p>
          <a:p>
            <a:pPr lvl="1">
              <a:lnSpc>
                <a:spcPct val="120000"/>
              </a:lnSpc>
            </a:pPr>
            <a:r>
              <a:rPr lang="en-US" smtClean="0">
                <a:solidFill>
                  <a:srgbClr val="0000FF"/>
                </a:solidFill>
              </a:rPr>
              <a:t>Prior to C++11</a:t>
            </a:r>
            <a:r>
              <a:rPr lang="en-US" smtClean="0"/>
              <a:t>, a </a:t>
            </a:r>
            <a:r>
              <a:rPr lang="en-US" smtClean="0">
                <a:solidFill>
                  <a:srgbClr val="FF0000"/>
                </a:solidFill>
              </a:rPr>
              <a:t>static const data member </a:t>
            </a:r>
            <a:r>
              <a:rPr lang="en-US" smtClean="0"/>
              <a:t>of int or enum type could be initialized in its declaration in the class definition and all other static data members had to be defined and initialized at global namespace scope (i.e., outside the body of the class definition). </a:t>
            </a:r>
          </a:p>
          <a:p>
            <a:pPr lvl="1">
              <a:lnSpc>
                <a:spcPct val="120000"/>
              </a:lnSpc>
            </a:pPr>
            <a:r>
              <a:rPr lang="en-US" b="1" smtClean="0">
                <a:solidFill>
                  <a:srgbClr val="FF0000"/>
                </a:solidFill>
              </a:rPr>
              <a:t>Again, C++11’s in-class initializers also allow you to initialize these variables where they’re declared in the class definition. </a:t>
            </a:r>
          </a:p>
          <a:p>
            <a:pPr>
              <a:lnSpc>
                <a:spcPct val="120000"/>
              </a:lnSpc>
            </a:pPr>
            <a:endParaRPr lang="en-US" b="1"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9.14  </a:t>
            </a:r>
            <a:r>
              <a:rPr lang="en-US" smtClean="0">
                <a:solidFill>
                  <a:srgbClr val="0000FF"/>
                </a:solidFill>
              </a:rPr>
              <a:t>static</a:t>
            </a:r>
            <a:r>
              <a:rPr lang="en-US" smtClean="0"/>
              <a:t> Class Members (cont.)</a:t>
            </a:r>
            <a:endParaRPr lang="en-US" dirty="0" smtClean="0"/>
          </a:p>
        </p:txBody>
      </p:sp>
      <p:sp>
        <p:nvSpPr>
          <p:cNvPr id="101379" name="Text Placeholder 2"/>
          <p:cNvSpPr>
            <a:spLocks noGrp="1"/>
          </p:cNvSpPr>
          <p:nvPr>
            <p:ph type="body" idx="1"/>
          </p:nvPr>
        </p:nvSpPr>
        <p:spPr/>
        <p:txBody>
          <a:bodyPr>
            <a:normAutofit fontScale="77500" lnSpcReduction="20000"/>
          </a:bodyPr>
          <a:lstStyle/>
          <a:p>
            <a:pPr>
              <a:lnSpc>
                <a:spcPct val="120000"/>
              </a:lnSpc>
            </a:pPr>
            <a:r>
              <a:rPr lang="en-US" smtClean="0">
                <a:solidFill>
                  <a:srgbClr val="0000FF"/>
                </a:solidFill>
              </a:rPr>
              <a:t>Accessing </a:t>
            </a:r>
            <a:r>
              <a:rPr lang="en-US" smtClean="0">
                <a:solidFill>
                  <a:srgbClr val="FF0000"/>
                </a:solidFill>
              </a:rPr>
              <a:t>static</a:t>
            </a:r>
            <a:r>
              <a:rPr lang="en-US" smtClean="0">
                <a:solidFill>
                  <a:srgbClr val="0000FF"/>
                </a:solidFill>
              </a:rPr>
              <a:t> Data Members</a:t>
            </a:r>
          </a:p>
          <a:p>
            <a:pPr lvl="1">
              <a:lnSpc>
                <a:spcPct val="120000"/>
              </a:lnSpc>
            </a:pPr>
            <a:r>
              <a:rPr lang="en-US" smtClean="0"/>
              <a:t>A class’s </a:t>
            </a:r>
            <a:r>
              <a:rPr lang="en-US" smtClean="0">
                <a:solidFill>
                  <a:srgbClr val="FF0000"/>
                </a:solidFill>
              </a:rPr>
              <a:t>private</a:t>
            </a:r>
            <a:r>
              <a:rPr lang="en-US" smtClean="0"/>
              <a:t> and </a:t>
            </a:r>
            <a:r>
              <a:rPr lang="en-US" smtClean="0">
                <a:solidFill>
                  <a:srgbClr val="FF0000"/>
                </a:solidFill>
              </a:rPr>
              <a:t>protected</a:t>
            </a:r>
            <a:r>
              <a:rPr lang="en-US" smtClean="0"/>
              <a:t> static members are normally accessed through the class’s public member functions or friends. </a:t>
            </a:r>
          </a:p>
          <a:p>
            <a:pPr lvl="1">
              <a:lnSpc>
                <a:spcPct val="120000"/>
              </a:lnSpc>
            </a:pPr>
            <a:r>
              <a:rPr lang="en-US" smtClean="0">
                <a:solidFill>
                  <a:srgbClr val="0000FF"/>
                </a:solidFill>
              </a:rPr>
              <a:t>A class’s static members exist even when no objects of that class exist. </a:t>
            </a:r>
          </a:p>
          <a:p>
            <a:pPr lvl="1">
              <a:lnSpc>
                <a:spcPct val="120000"/>
              </a:lnSpc>
            </a:pPr>
            <a:r>
              <a:rPr lang="en-US" smtClean="0"/>
              <a:t>To access a public static class member when no objects of the class exist, simply prefix the class name and the </a:t>
            </a:r>
            <a:r>
              <a:rPr lang="en-US" b="1" smtClean="0">
                <a:solidFill>
                  <a:srgbClr val="FF0000"/>
                </a:solidFill>
              </a:rPr>
              <a:t>scope resolution operator (::) </a:t>
            </a:r>
            <a:r>
              <a:rPr lang="en-US" smtClean="0"/>
              <a:t>to the name of the data member. </a:t>
            </a:r>
          </a:p>
          <a:p>
            <a:pPr lvl="1">
              <a:lnSpc>
                <a:spcPct val="120000"/>
              </a:lnSpc>
            </a:pPr>
            <a:r>
              <a:rPr lang="en-US" smtClean="0"/>
              <a:t>To access a private or protected static class member when no objects of the class exist, provide a public static member function and call the function by prefixing its name with the class name and scope resolution operator. </a:t>
            </a:r>
          </a:p>
          <a:p>
            <a:pPr lvl="1">
              <a:lnSpc>
                <a:spcPct val="120000"/>
              </a:lnSpc>
            </a:pPr>
            <a:r>
              <a:rPr lang="en-US" smtClean="0">
                <a:solidFill>
                  <a:srgbClr val="0000FF"/>
                </a:solidFill>
              </a:rPr>
              <a:t>A static member function is a service of the class, not of a specific object of the class.</a:t>
            </a:r>
            <a:endParaRPr lang="en-US" dirty="0" smtClean="0">
              <a:solidFill>
                <a:srgbClr val="0000FF"/>
              </a:solidFill>
            </a:endParaRP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descr="cpphtp9_09_Page_09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cpphtp9_09_Page_01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9.14  static Class Members (cont.)</a:t>
            </a:r>
            <a:endParaRPr lang="en-US" dirty="0" smtClean="0"/>
          </a:p>
        </p:txBody>
      </p:sp>
      <p:sp>
        <p:nvSpPr>
          <p:cNvPr id="101379" name="Text Placeholder 2"/>
          <p:cNvSpPr>
            <a:spLocks noGrp="1"/>
          </p:cNvSpPr>
          <p:nvPr>
            <p:ph type="body" idx="1"/>
          </p:nvPr>
        </p:nvSpPr>
        <p:spPr/>
        <p:txBody>
          <a:bodyPr/>
          <a:lstStyle/>
          <a:p>
            <a:r>
              <a:rPr lang="en-US" smtClean="0"/>
              <a:t>Demonstrating static Data Members</a:t>
            </a:r>
          </a:p>
          <a:p>
            <a:r>
              <a:rPr lang="en-US" smtClean="0"/>
              <a:t>The program of Figs. 9.27–9.29 demonstrates a private static data member called count (Fig. 9.27, line 24) and a public static member function called getCount (Fig. 9.27, line 18). </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1" descr="cpphtp9_09_Page_09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457200" y="41910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descr="cpphtp9_09_Page_09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457200" y="12954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descr="cpphtp9_09_Page_095"/>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
        <p:nvSpPr>
          <p:cNvPr id="4" name="Rectangle 3"/>
          <p:cNvSpPr/>
          <p:nvPr/>
        </p:nvSpPr>
        <p:spPr>
          <a:xfrm>
            <a:off x="1447800" y="1981200"/>
            <a:ext cx="64008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descr="cpphtp9_09_Page_09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descr="cpphtp9_09_Page_097"/>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 descr="cpphtp9_09_Page_098"/>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 descr="cpphtp9_09_Page_09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descr="cpphtp9_09_Page_10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 descr="cpphtp9_09_Page_1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pphtp9_09_Page_01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cpphtp9_09_Page_01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27651" name="Text Placeholder 2"/>
          <p:cNvSpPr>
            <a:spLocks noGrp="1"/>
          </p:cNvSpPr>
          <p:nvPr>
            <p:ph type="body" idx="1"/>
          </p:nvPr>
        </p:nvSpPr>
        <p:spPr/>
        <p:txBody>
          <a:bodyPr/>
          <a:lstStyle/>
          <a:p>
            <a:r>
              <a:rPr lang="en-US" altLang="en-US" smtClean="0">
                <a:solidFill>
                  <a:srgbClr val="0000FF"/>
                </a:solidFill>
              </a:rPr>
              <a:t>Before C++11</a:t>
            </a:r>
            <a:r>
              <a:rPr lang="en-US" altLang="en-US" smtClean="0">
                <a:solidFill>
                  <a:srgbClr val="FF0000"/>
                </a:solidFill>
              </a:rPr>
              <a:t>, only </a:t>
            </a:r>
            <a:r>
              <a:rPr lang="en-US" altLang="en-US" smtClean="0">
                <a:solidFill>
                  <a:srgbClr val="0000FF"/>
                </a:solidFill>
              </a:rPr>
              <a:t>static const int </a:t>
            </a:r>
            <a:r>
              <a:rPr lang="en-US" altLang="en-US" smtClean="0">
                <a:solidFill>
                  <a:srgbClr val="FF0000"/>
                </a:solidFill>
              </a:rPr>
              <a:t>data members (which you saw in Chapter 7) could be initialized where they were declared in the class body.</a:t>
            </a:r>
          </a:p>
          <a:p>
            <a:r>
              <a:rPr lang="en-US" altLang="en-US" smtClean="0"/>
              <a:t>For this reason, data members typically should be initialized by the class’s constructor as </a:t>
            </a:r>
            <a:r>
              <a:rPr lang="en-US" altLang="en-US" smtClean="0">
                <a:solidFill>
                  <a:srgbClr val="0000FF"/>
                </a:solidFill>
              </a:rPr>
              <a:t>there is no default initialization for fundamental-type data members. </a:t>
            </a:r>
          </a:p>
          <a:p>
            <a:r>
              <a:rPr lang="en-US" altLang="en-US" smtClean="0">
                <a:solidFill>
                  <a:srgbClr val="0000FF"/>
                </a:solidFill>
              </a:rPr>
              <a:t>As of C++11</a:t>
            </a:r>
            <a:r>
              <a:rPr lang="en-US" altLang="en-US" smtClean="0">
                <a:solidFill>
                  <a:srgbClr val="FF0000"/>
                </a:solidFill>
              </a:rPr>
              <a:t>, you can now use an in-class initializer to initialize any data member where it’s declared in the class definition. </a:t>
            </a:r>
          </a:p>
        </p:txBody>
      </p:sp>
      <p:sp>
        <p:nvSpPr>
          <p:cNvPr id="2560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28675" name="Text Placeholder 2"/>
          <p:cNvSpPr>
            <a:spLocks noGrp="1"/>
          </p:cNvSpPr>
          <p:nvPr>
            <p:ph type="body" idx="1"/>
          </p:nvPr>
        </p:nvSpPr>
        <p:spPr/>
        <p:txBody>
          <a:bodyPr>
            <a:normAutofit fontScale="85000" lnSpcReduction="20000"/>
          </a:bodyPr>
          <a:lstStyle/>
          <a:p>
            <a:pPr>
              <a:lnSpc>
                <a:spcPct val="120000"/>
              </a:lnSpc>
              <a:spcBef>
                <a:spcPts val="400"/>
              </a:spcBef>
            </a:pPr>
            <a:r>
              <a:rPr lang="en-US" altLang="en-US" smtClean="0"/>
              <a:t>Parameterized stream manipulator </a:t>
            </a:r>
            <a:r>
              <a:rPr lang="en-US" altLang="en-US" smtClean="0">
                <a:solidFill>
                  <a:srgbClr val="0000FF"/>
                </a:solidFill>
              </a:rPr>
              <a:t>setfill</a:t>
            </a:r>
            <a:r>
              <a:rPr lang="en-US" altLang="en-US" smtClean="0"/>
              <a:t> specifies the fill character that is displayed when an integer is output in a field wider than the number of digits in the value.</a:t>
            </a:r>
          </a:p>
          <a:p>
            <a:pPr>
              <a:lnSpc>
                <a:spcPct val="120000"/>
              </a:lnSpc>
              <a:spcBef>
                <a:spcPts val="400"/>
              </a:spcBef>
            </a:pPr>
            <a:r>
              <a:rPr lang="en-US" altLang="en-US" smtClean="0"/>
              <a:t>The fill characters appear to the left of the digits in the number, because the number is right aligned by default - for left aligned values, the fill characters would appear to the right.</a:t>
            </a:r>
          </a:p>
          <a:p>
            <a:pPr>
              <a:lnSpc>
                <a:spcPct val="120000"/>
              </a:lnSpc>
              <a:spcBef>
                <a:spcPts val="400"/>
              </a:spcBef>
            </a:pPr>
            <a:r>
              <a:rPr lang="en-US" altLang="en-US" smtClean="0"/>
              <a:t>If the number being output fills the specified field, the fill character will not be displayed.</a:t>
            </a:r>
          </a:p>
          <a:p>
            <a:pPr>
              <a:lnSpc>
                <a:spcPct val="120000"/>
              </a:lnSpc>
              <a:spcBef>
                <a:spcPts val="400"/>
              </a:spcBef>
            </a:pPr>
            <a:r>
              <a:rPr lang="en-US" altLang="en-US" smtClean="0"/>
              <a:t>Once the fill character is specified with setfill, it applies for all subsequent values that are displayed in fields wider than the value being displayed.</a:t>
            </a:r>
          </a:p>
        </p:txBody>
      </p:sp>
      <p:sp>
        <p:nvSpPr>
          <p:cNvPr id="2560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pphtp9_09_Page_002"/>
          <p:cNvPicPr>
            <a:picLocks noGrp="1" noChangeAspect="1"/>
          </p:cNvPicPr>
          <p:nvPr isPhoto="1"/>
        </p:nvPicPr>
        <p:blipFill rotWithShape="1">
          <a:blip r:embed="rId2">
            <a:extLst>
              <a:ext uri="{28A0092B-C50C-407E-A947-70E740481C1C}">
                <a14:useLocalDpi xmlns:a14="http://schemas.microsoft.com/office/drawing/2010/main" val="0"/>
              </a:ext>
            </a:extLst>
          </a:blip>
          <a:srcRect l="15833" t="5491" r="14166" b="27252"/>
          <a:stretch/>
        </p:blipFill>
        <p:spPr bwMode="auto">
          <a:xfrm>
            <a:off x="533400" y="5334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©1992-2014 by Pearson Education, Inc. All Rights Reserved.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cpphtp9_09_Page_01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28675" name="Text Placeholder 2"/>
          <p:cNvSpPr>
            <a:spLocks noGrp="1"/>
          </p:cNvSpPr>
          <p:nvPr>
            <p:ph type="body" idx="1"/>
          </p:nvPr>
        </p:nvSpPr>
        <p:spPr/>
        <p:txBody>
          <a:bodyPr/>
          <a:lstStyle/>
          <a:p>
            <a:r>
              <a:rPr lang="en-US" smtClean="0"/>
              <a:t>Defining Member Functions Outside the Class Definition; Class Scope</a:t>
            </a:r>
          </a:p>
          <a:p>
            <a:r>
              <a:rPr lang="en-US" smtClean="0"/>
              <a:t>Even though a member function declared in a class definition may be defined outside that class definition, that member function is still within that class’s scope.</a:t>
            </a:r>
          </a:p>
          <a:p>
            <a:r>
              <a:rPr lang="en-US" smtClean="0">
                <a:solidFill>
                  <a:srgbClr val="FF0000"/>
                </a:solidFill>
              </a:rPr>
              <a:t>If a member function is defined in the class’s body, the compiler attempts to inline calls to the member function</a:t>
            </a:r>
            <a:r>
              <a:rPr lang="en-US" smtClean="0"/>
              <a:t>.</a:t>
            </a:r>
            <a:endParaRPr lang="en-US" dirty="0" smtClean="0"/>
          </a:p>
        </p:txBody>
      </p:sp>
      <p:sp>
        <p:nvSpPr>
          <p:cNvPr id="27652"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cpphtp9_09_Page_01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cpphtp9_09_Page_01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cpphtp9_09_Page_01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cpphtp9_09_Page_017"/>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pphtp9_09_Page_01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35843" name="Text Placeholder 2"/>
          <p:cNvSpPr>
            <a:spLocks noGrp="1"/>
          </p:cNvSpPr>
          <p:nvPr>
            <p:ph type="body" idx="1"/>
          </p:nvPr>
        </p:nvSpPr>
        <p:spPr/>
        <p:txBody>
          <a:bodyPr>
            <a:normAutofit fontScale="85000" lnSpcReduction="20000"/>
          </a:bodyPr>
          <a:lstStyle/>
          <a:p>
            <a:r>
              <a:rPr lang="en-US" smtClean="0"/>
              <a:t>Using Class Time</a:t>
            </a:r>
          </a:p>
          <a:p>
            <a:r>
              <a:rPr lang="en-US" smtClean="0"/>
              <a:t>Once class Time has been defined, it can be used as a type in object, array, pointer and reference declarations as follows:</a:t>
            </a:r>
            <a:br>
              <a:rPr lang="en-US" smtClean="0"/>
            </a:br>
            <a:endParaRPr lang="en-US" sz="1600" smtClean="0"/>
          </a:p>
          <a:p>
            <a:pPr marL="109537" indent="0">
              <a:buNone/>
            </a:pPr>
            <a:r>
              <a:rPr lang="en-US" sz="1800" smtClean="0">
                <a:solidFill>
                  <a:srgbClr val="0000FF"/>
                </a:solidFill>
                <a:latin typeface="Consolas" panose="020B0609020204030204" pitchFamily="49" charset="0"/>
                <a:cs typeface="Consolas" panose="020B0609020204030204" pitchFamily="49" charset="0"/>
              </a:rPr>
              <a:t>Time sunset;                     //object of type Time</a:t>
            </a:r>
          </a:p>
          <a:p>
            <a:pPr marL="109537" indent="0">
              <a:buNone/>
            </a:pPr>
            <a:r>
              <a:rPr lang="en-US" sz="1800" smtClean="0">
                <a:solidFill>
                  <a:srgbClr val="0000FF"/>
                </a:solidFill>
                <a:latin typeface="Consolas" panose="020B0609020204030204" pitchFamily="49" charset="0"/>
                <a:cs typeface="Consolas" panose="020B0609020204030204" pitchFamily="49" charset="0"/>
              </a:rPr>
              <a:t>array&lt; Time, 5 &gt; arrayOfTimes;   //array of 5 Time </a:t>
            </a:r>
            <a:r>
              <a:rPr lang="en-US" sz="1800" smtClean="0">
                <a:solidFill>
                  <a:srgbClr val="0000FF"/>
                </a:solidFill>
                <a:latin typeface="Consolas" panose="020B0609020204030204" pitchFamily="49" charset="0"/>
                <a:cs typeface="Consolas" panose="020B0609020204030204" pitchFamily="49" charset="0"/>
              </a:rPr>
              <a:t>objects</a:t>
            </a:r>
          </a:p>
          <a:p>
            <a:pPr marL="109537" indent="0">
              <a:buNone/>
            </a:pPr>
            <a:endParaRPr lang="en-US" sz="1800" smtClean="0">
              <a:solidFill>
                <a:srgbClr val="0000FF"/>
              </a:solidFill>
              <a:latin typeface="Consolas" panose="020B0609020204030204" pitchFamily="49" charset="0"/>
              <a:cs typeface="Consolas" panose="020B0609020204030204" pitchFamily="49" charset="0"/>
            </a:endParaRPr>
          </a:p>
          <a:p>
            <a:pPr marL="109537" indent="0">
              <a:buNone/>
            </a:pPr>
            <a:r>
              <a:rPr lang="en-US" sz="1800" smtClean="0">
                <a:solidFill>
                  <a:srgbClr val="0000FF"/>
                </a:solidFill>
                <a:latin typeface="Consolas" panose="020B0609020204030204" pitchFamily="49" charset="0"/>
                <a:cs typeface="Consolas" panose="020B0609020204030204" pitchFamily="49" charset="0"/>
              </a:rPr>
              <a:t>Time &amp;timeRef = sunset;          //reference to a Time </a:t>
            </a:r>
            <a:r>
              <a:rPr lang="en-US" sz="1800" smtClean="0">
                <a:solidFill>
                  <a:srgbClr val="0000FF"/>
                </a:solidFill>
                <a:latin typeface="Consolas" panose="020B0609020204030204" pitchFamily="49" charset="0"/>
                <a:cs typeface="Consolas" panose="020B0609020204030204" pitchFamily="49" charset="0"/>
              </a:rPr>
              <a:t>object</a:t>
            </a:r>
          </a:p>
          <a:p>
            <a:pPr marL="109537" indent="0">
              <a:buNone/>
            </a:pPr>
            <a:r>
              <a:rPr lang="en-US" sz="1800" smtClean="0">
                <a:solidFill>
                  <a:srgbClr val="FF0000"/>
                </a:solidFill>
                <a:latin typeface="Consolas" panose="020B0609020204030204" pitchFamily="49" charset="0"/>
                <a:cs typeface="Consolas" panose="020B0609020204030204" pitchFamily="49" charset="0"/>
              </a:rPr>
              <a:t>timeRef.printUniversal();	        //timeRef is an alias for sunset</a:t>
            </a:r>
            <a:endParaRPr lang="en-US" sz="1800" smtClean="0">
              <a:solidFill>
                <a:srgbClr val="FF0000"/>
              </a:solidFill>
              <a:latin typeface="Consolas" panose="020B0609020204030204" pitchFamily="49" charset="0"/>
              <a:cs typeface="Consolas" panose="020B0609020204030204" pitchFamily="49" charset="0"/>
            </a:endParaRPr>
          </a:p>
          <a:p>
            <a:pPr marL="109537" indent="0">
              <a:buNone/>
            </a:pPr>
            <a:endParaRPr lang="en-US" sz="1800" smtClean="0">
              <a:solidFill>
                <a:srgbClr val="0000FF"/>
              </a:solidFill>
              <a:latin typeface="Consolas" panose="020B0609020204030204" pitchFamily="49" charset="0"/>
              <a:cs typeface="Consolas" panose="020B0609020204030204" pitchFamily="49" charset="0"/>
            </a:endParaRPr>
          </a:p>
          <a:p>
            <a:pPr marL="109537" indent="0">
              <a:buNone/>
            </a:pPr>
            <a:r>
              <a:rPr lang="en-US" sz="1800" smtClean="0">
                <a:solidFill>
                  <a:srgbClr val="0000FF"/>
                </a:solidFill>
                <a:latin typeface="Consolas" panose="020B0609020204030204" pitchFamily="49" charset="0"/>
                <a:cs typeface="Consolas" panose="020B0609020204030204" pitchFamily="49" charset="0"/>
              </a:rPr>
              <a:t>Time </a:t>
            </a:r>
            <a:r>
              <a:rPr lang="en-US" sz="1800" smtClean="0">
                <a:solidFill>
                  <a:srgbClr val="0000FF"/>
                </a:solidFill>
                <a:latin typeface="Consolas" panose="020B0609020204030204" pitchFamily="49" charset="0"/>
                <a:cs typeface="Consolas" panose="020B0609020204030204" pitchFamily="49" charset="0"/>
              </a:rPr>
              <a:t>*timePtr = &amp;sunset;         //pointer to a Time </a:t>
            </a:r>
            <a:r>
              <a:rPr lang="en-US" sz="1800" smtClean="0">
                <a:solidFill>
                  <a:srgbClr val="0000FF"/>
                </a:solidFill>
                <a:latin typeface="Consolas" panose="020B0609020204030204" pitchFamily="49" charset="0"/>
                <a:cs typeface="Consolas" panose="020B0609020204030204" pitchFamily="49" charset="0"/>
              </a:rPr>
              <a:t>object</a:t>
            </a:r>
          </a:p>
          <a:p>
            <a:pPr marL="109537" indent="0">
              <a:buNone/>
            </a:pPr>
            <a:r>
              <a:rPr lang="en-US" sz="1800" smtClean="0">
                <a:solidFill>
                  <a:srgbClr val="FF0000"/>
                </a:solidFill>
                <a:latin typeface="Consolas" panose="020B0609020204030204" pitchFamily="49" charset="0"/>
                <a:cs typeface="Consolas" panose="020B0609020204030204" pitchFamily="49" charset="0"/>
              </a:rPr>
              <a:t>(*timePtr).printStandard();      //dereference using *</a:t>
            </a:r>
          </a:p>
          <a:p>
            <a:pPr marL="109537" indent="0">
              <a:buNone/>
            </a:pPr>
            <a:r>
              <a:rPr lang="en-US" sz="1800" smtClean="0">
                <a:solidFill>
                  <a:srgbClr val="FF0000"/>
                </a:solidFill>
                <a:latin typeface="Consolas" panose="020B0609020204030204" pitchFamily="49" charset="0"/>
                <a:cs typeface="Consolas" panose="020B0609020204030204" pitchFamily="49" charset="0"/>
              </a:rPr>
              <a:t>timePtr -&gt; printStandard();      //dereference using arrow -&gt; operator</a:t>
            </a:r>
          </a:p>
          <a:p>
            <a:pPr marL="109537" indent="0">
              <a:buNone/>
            </a:pPr>
            <a:endParaRPr lang="en-US" sz="1800" smtClean="0">
              <a:solidFill>
                <a:srgbClr val="0000FF"/>
              </a:solidFill>
              <a:latin typeface="Consolas" panose="020B0609020204030204" pitchFamily="49" charset="0"/>
              <a:cs typeface="Consolas" panose="020B0609020204030204" pitchFamily="49" charset="0"/>
            </a:endParaRPr>
          </a:p>
        </p:txBody>
      </p:sp>
      <p:sp>
        <p:nvSpPr>
          <p:cNvPr id="3482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cpphtp9_09_Page_019"/>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cpphtp9_09_Page_02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cpphtp9_09_Page_00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©1992-2014 by Pearson Education, Inc. All Rights Reserved.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pphtp9_09_Page_02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 (cont.)</a:t>
            </a:r>
            <a:endParaRPr lang="en-US" dirty="0" smtClean="0"/>
          </a:p>
        </p:txBody>
      </p:sp>
      <p:sp>
        <p:nvSpPr>
          <p:cNvPr id="39939" name="Text Placeholder 2"/>
          <p:cNvSpPr>
            <a:spLocks noGrp="1"/>
          </p:cNvSpPr>
          <p:nvPr>
            <p:ph type="body" idx="1"/>
          </p:nvPr>
        </p:nvSpPr>
        <p:spPr/>
        <p:txBody>
          <a:bodyPr/>
          <a:lstStyle/>
          <a:p>
            <a:r>
              <a:rPr lang="en-US" smtClean="0">
                <a:solidFill>
                  <a:srgbClr val="0000FF"/>
                </a:solidFill>
              </a:rPr>
              <a:t>Object Size</a:t>
            </a:r>
          </a:p>
          <a:p>
            <a:r>
              <a:rPr lang="en-US" smtClean="0"/>
              <a:t>People new to object-oriented programming often suppose that objects must be quite large because they contain data members and member functions.</a:t>
            </a:r>
          </a:p>
          <a:p>
            <a:r>
              <a:rPr lang="en-US" smtClean="0"/>
              <a:t>Logically, this is true—you may think of objects as containing data and functions (and our discussion has certainly encouraged this view); physically, however, this is not true.</a:t>
            </a:r>
            <a:endParaRPr lang="en-US" dirty="0" smtClean="0"/>
          </a:p>
        </p:txBody>
      </p:sp>
      <p:sp>
        <p:nvSpPr>
          <p:cNvPr id="37892"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cpphtp9_09_Page_02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9.3  Class Scope and Accessing Class Members </a:t>
            </a:r>
            <a:endParaRPr lang="en-US" sz="2400" dirty="0" smtClean="0"/>
          </a:p>
        </p:txBody>
      </p:sp>
      <p:sp>
        <p:nvSpPr>
          <p:cNvPr id="43011" name="Text Placeholder 2"/>
          <p:cNvSpPr>
            <a:spLocks noGrp="1"/>
          </p:cNvSpPr>
          <p:nvPr>
            <p:ph type="body" idx="1"/>
          </p:nvPr>
        </p:nvSpPr>
        <p:spPr/>
        <p:txBody>
          <a:bodyPr>
            <a:normAutofit fontScale="92500" lnSpcReduction="10000"/>
          </a:bodyPr>
          <a:lstStyle/>
          <a:p>
            <a:r>
              <a:rPr lang="en-US" altLang="en-US" smtClean="0"/>
              <a:t>A class’s data members and member functions belong to that class’s scope.</a:t>
            </a:r>
          </a:p>
          <a:p>
            <a:r>
              <a:rPr lang="en-US" altLang="en-US" smtClean="0">
                <a:solidFill>
                  <a:srgbClr val="0000FF"/>
                </a:solidFill>
              </a:rPr>
              <a:t>Nonmember functions are defined at global namespace scope, by default.</a:t>
            </a:r>
          </a:p>
          <a:p>
            <a:r>
              <a:rPr lang="en-US" altLang="en-US" smtClean="0"/>
              <a:t>Within a class’s scope, class members are immediately accessible by all of that class’s member functions and can be referenced by name.</a:t>
            </a:r>
          </a:p>
          <a:p>
            <a:r>
              <a:rPr lang="en-US" altLang="en-US" smtClean="0">
                <a:solidFill>
                  <a:srgbClr val="FF0000"/>
                </a:solidFill>
              </a:rPr>
              <a:t>Outside a class’s scope, public class members are referenced through one of the </a:t>
            </a:r>
            <a:r>
              <a:rPr lang="en-US" altLang="en-US" smtClean="0">
                <a:solidFill>
                  <a:srgbClr val="0000FF"/>
                </a:solidFill>
              </a:rPr>
              <a:t>handles</a:t>
            </a:r>
            <a:r>
              <a:rPr lang="en-US" altLang="en-US" smtClean="0">
                <a:solidFill>
                  <a:srgbClr val="FF0000"/>
                </a:solidFill>
              </a:rPr>
              <a:t> on an object - an </a:t>
            </a:r>
            <a:r>
              <a:rPr lang="en-US" altLang="en-US" smtClean="0">
                <a:solidFill>
                  <a:srgbClr val="0000FF"/>
                </a:solidFill>
              </a:rPr>
              <a:t>object name</a:t>
            </a:r>
            <a:r>
              <a:rPr lang="en-US" altLang="en-US" smtClean="0">
                <a:solidFill>
                  <a:srgbClr val="FF0000"/>
                </a:solidFill>
              </a:rPr>
              <a:t>, a </a:t>
            </a:r>
            <a:r>
              <a:rPr lang="en-US" altLang="en-US" smtClean="0">
                <a:solidFill>
                  <a:srgbClr val="0000FF"/>
                </a:solidFill>
              </a:rPr>
              <a:t>reference to an object </a:t>
            </a:r>
            <a:r>
              <a:rPr lang="en-US" altLang="en-US" smtClean="0">
                <a:solidFill>
                  <a:srgbClr val="FF0000"/>
                </a:solidFill>
              </a:rPr>
              <a:t>or a </a:t>
            </a:r>
            <a:r>
              <a:rPr lang="en-US" altLang="en-US" smtClean="0">
                <a:solidFill>
                  <a:srgbClr val="0000FF"/>
                </a:solidFill>
              </a:rPr>
              <a:t>pointer to an object</a:t>
            </a:r>
            <a:r>
              <a:rPr lang="en-US" altLang="en-US" smtClean="0">
                <a:solidFill>
                  <a:srgbClr val="FF0000"/>
                </a:solidFill>
              </a:rPr>
              <a:t>.</a:t>
            </a:r>
          </a:p>
        </p:txBody>
      </p:sp>
      <p:sp>
        <p:nvSpPr>
          <p:cNvPr id="3994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9.3  Class Scope and Accessing Class Members (cont.)</a:t>
            </a:r>
            <a:endParaRPr lang="en-US" sz="2400" dirty="0" smtClean="0"/>
          </a:p>
        </p:txBody>
      </p:sp>
      <p:sp>
        <p:nvSpPr>
          <p:cNvPr id="43011" name="Text Placeholder 2"/>
          <p:cNvSpPr>
            <a:spLocks noGrp="1"/>
          </p:cNvSpPr>
          <p:nvPr>
            <p:ph type="body" idx="1"/>
          </p:nvPr>
        </p:nvSpPr>
        <p:spPr/>
        <p:txBody>
          <a:bodyPr>
            <a:normAutofit fontScale="92500"/>
          </a:bodyPr>
          <a:lstStyle/>
          <a:p>
            <a:r>
              <a:rPr lang="en-US" smtClean="0"/>
              <a:t>Class Scope and Block Scope</a:t>
            </a:r>
          </a:p>
          <a:p>
            <a:r>
              <a:rPr lang="en-US" smtClean="0">
                <a:solidFill>
                  <a:srgbClr val="FF0000"/>
                </a:solidFill>
              </a:rPr>
              <a:t>If a </a:t>
            </a:r>
            <a:r>
              <a:rPr lang="en-US" smtClean="0">
                <a:solidFill>
                  <a:srgbClr val="0000FF"/>
                </a:solidFill>
              </a:rPr>
              <a:t>member function </a:t>
            </a:r>
            <a:r>
              <a:rPr lang="en-US" smtClean="0">
                <a:solidFill>
                  <a:srgbClr val="FF0000"/>
                </a:solidFill>
              </a:rPr>
              <a:t>defines a </a:t>
            </a:r>
            <a:r>
              <a:rPr lang="en-US" smtClean="0">
                <a:solidFill>
                  <a:srgbClr val="FF0000"/>
                </a:solidFill>
              </a:rPr>
              <a:t>variable </a:t>
            </a:r>
            <a:r>
              <a:rPr lang="en-US" smtClean="0">
                <a:solidFill>
                  <a:srgbClr val="FF0000"/>
                </a:solidFill>
              </a:rPr>
              <a:t>with the same name as a </a:t>
            </a:r>
            <a:r>
              <a:rPr lang="en-US" smtClean="0">
                <a:solidFill>
                  <a:srgbClr val="FF0000"/>
                </a:solidFill>
              </a:rPr>
              <a:t>&lt;static&gt; </a:t>
            </a:r>
            <a:r>
              <a:rPr lang="en-US" smtClean="0">
                <a:solidFill>
                  <a:srgbClr val="0000FF"/>
                </a:solidFill>
              </a:rPr>
              <a:t>variable </a:t>
            </a:r>
            <a:r>
              <a:rPr lang="en-US" smtClean="0">
                <a:solidFill>
                  <a:srgbClr val="0000FF"/>
                </a:solidFill>
              </a:rPr>
              <a:t>with class scope</a:t>
            </a:r>
            <a:r>
              <a:rPr lang="en-US" smtClean="0">
                <a:solidFill>
                  <a:srgbClr val="FF0000"/>
                </a:solidFill>
              </a:rPr>
              <a:t>, the class-scope variable is hidden in the function by the block-scope </a:t>
            </a:r>
            <a:r>
              <a:rPr lang="en-US" smtClean="0">
                <a:solidFill>
                  <a:srgbClr val="FF0000"/>
                </a:solidFill>
              </a:rPr>
              <a:t>variable </a:t>
            </a:r>
            <a:r>
              <a:rPr lang="en-US" smtClean="0"/>
              <a:t>(the field is “shadowed” by the local variable)</a:t>
            </a:r>
            <a:endParaRPr lang="en-US" smtClean="0"/>
          </a:p>
          <a:p>
            <a:pPr lvl="1"/>
            <a:r>
              <a:rPr lang="en-US" smtClean="0">
                <a:solidFill>
                  <a:srgbClr val="0000FF"/>
                </a:solidFill>
              </a:rPr>
              <a:t>Such a hidden variable can be accessed by preceding the variable name with the class name followed by the scope resolution operator </a:t>
            </a:r>
            <a:r>
              <a:rPr lang="en-US" smtClean="0">
                <a:solidFill>
                  <a:srgbClr val="0000FF"/>
                </a:solidFill>
              </a:rPr>
              <a:t>(::).</a:t>
            </a:r>
          </a:p>
          <a:p>
            <a:pPr lvl="1"/>
            <a:r>
              <a:rPr lang="en-US" smtClean="0"/>
              <a:t>Use this pointer with arrow operator</a:t>
            </a:r>
          </a:p>
          <a:p>
            <a:pPr lvl="2"/>
            <a:r>
              <a:rPr lang="en-US"/>
              <a:t>t</a:t>
            </a:r>
            <a:r>
              <a:rPr lang="en-US" smtClean="0"/>
              <a:t>his -&gt; hour = hour;</a:t>
            </a:r>
          </a:p>
          <a:p>
            <a:pPr lvl="1"/>
            <a:endParaRPr lang="en-US" dirty="0" smtClean="0">
              <a:solidFill>
                <a:srgbClr val="0000FF"/>
              </a:solidFill>
            </a:endParaRPr>
          </a:p>
        </p:txBody>
      </p:sp>
      <p:sp>
        <p:nvSpPr>
          <p:cNvPr id="4096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9.3  Class Scope and Accessing Class Members (cont.)</a:t>
            </a:r>
            <a:endParaRPr lang="en-US" sz="2400" dirty="0" smtClean="0"/>
          </a:p>
        </p:txBody>
      </p:sp>
      <p:sp>
        <p:nvSpPr>
          <p:cNvPr id="43011" name="Text Placeholder 2"/>
          <p:cNvSpPr>
            <a:spLocks noGrp="1"/>
          </p:cNvSpPr>
          <p:nvPr>
            <p:ph type="body" idx="1"/>
          </p:nvPr>
        </p:nvSpPr>
        <p:spPr/>
        <p:txBody>
          <a:bodyPr/>
          <a:lstStyle/>
          <a:p>
            <a:r>
              <a:rPr lang="en-US" smtClean="0">
                <a:solidFill>
                  <a:srgbClr val="0000FF"/>
                </a:solidFill>
              </a:rPr>
              <a:t>Dot (.) and Arrow (-&gt;) Member Selection Operators</a:t>
            </a:r>
          </a:p>
          <a:p>
            <a:r>
              <a:rPr lang="en-US" smtClean="0"/>
              <a:t>The dot member selection operator (.) is preceded by an object’s name or with a reference to an object to access the object’s members.</a:t>
            </a:r>
          </a:p>
          <a:p>
            <a:r>
              <a:rPr lang="en-US" smtClean="0"/>
              <a:t>The arrow member selection operator (-&gt;) is preceded by a pointer to an object to access the object’s members.</a:t>
            </a:r>
            <a:endParaRPr lang="en-US" dirty="0" smtClean="0"/>
          </a:p>
        </p:txBody>
      </p:sp>
      <p:sp>
        <p:nvSpPr>
          <p:cNvPr id="4096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9.3  Class Scope and Accessing Class Members (cont.)</a:t>
            </a:r>
            <a:endParaRPr lang="en-US" sz="2400" dirty="0" smtClean="0"/>
          </a:p>
        </p:txBody>
      </p:sp>
      <p:sp>
        <p:nvSpPr>
          <p:cNvPr id="43011" name="Text Placeholder 2"/>
          <p:cNvSpPr>
            <a:spLocks noGrp="1"/>
          </p:cNvSpPr>
          <p:nvPr>
            <p:ph type="body" idx="1"/>
          </p:nvPr>
        </p:nvSpPr>
        <p:spPr/>
        <p:txBody>
          <a:bodyPr/>
          <a:lstStyle/>
          <a:p>
            <a:r>
              <a:rPr lang="en-US" smtClean="0"/>
              <a:t>Accessing public Class Members Through Objects, References and Pointers</a:t>
            </a:r>
          </a:p>
          <a:p>
            <a:r>
              <a:rPr lang="en-US" smtClean="0"/>
              <a:t>Consider an Account class that has a public setBalance member function. Given the following declarations:</a:t>
            </a:r>
          </a:p>
          <a:p>
            <a:pPr lvl="1"/>
            <a:r>
              <a:rPr lang="en-US" sz="2000" smtClean="0">
                <a:solidFill>
                  <a:srgbClr val="0000FF"/>
                </a:solidFill>
                <a:latin typeface="Consolas" panose="020B0609020204030204" pitchFamily="49" charset="0"/>
                <a:cs typeface="Consolas" panose="020B0609020204030204" pitchFamily="49" charset="0"/>
              </a:rPr>
              <a:t>Account account; </a:t>
            </a:r>
            <a:r>
              <a:rPr lang="en-US" sz="2000" smtClean="0">
                <a:latin typeface="Consolas" panose="020B0609020204030204" pitchFamily="49" charset="0"/>
                <a:cs typeface="Consolas" panose="020B0609020204030204" pitchFamily="49" charset="0"/>
              </a:rPr>
              <a:t>//an Account object</a:t>
            </a:r>
          </a:p>
          <a:p>
            <a:pPr lvl="1"/>
            <a:r>
              <a:rPr lang="en-US" sz="2000" smtClean="0">
                <a:latin typeface="Consolas" panose="020B0609020204030204" pitchFamily="49" charset="0"/>
                <a:cs typeface="Consolas" panose="020B0609020204030204" pitchFamily="49" charset="0"/>
              </a:rPr>
              <a:t>//accountRef refers to an Account object</a:t>
            </a:r>
          </a:p>
          <a:p>
            <a:pPr lvl="1"/>
            <a:r>
              <a:rPr lang="en-US" sz="2000" smtClean="0">
                <a:solidFill>
                  <a:srgbClr val="0000FF"/>
                </a:solidFill>
                <a:latin typeface="Consolas" panose="020B0609020204030204" pitchFamily="49" charset="0"/>
                <a:cs typeface="Consolas" panose="020B0609020204030204" pitchFamily="49" charset="0"/>
              </a:rPr>
              <a:t>Account &amp;accountRef = account; </a:t>
            </a:r>
          </a:p>
          <a:p>
            <a:pPr lvl="1"/>
            <a:r>
              <a:rPr lang="en-US" sz="2000" smtClean="0">
                <a:latin typeface="Consolas" panose="020B0609020204030204" pitchFamily="49" charset="0"/>
                <a:cs typeface="Consolas" panose="020B0609020204030204" pitchFamily="49" charset="0"/>
              </a:rPr>
              <a:t>//accountPtr points to an Account object</a:t>
            </a:r>
          </a:p>
          <a:p>
            <a:pPr lvl="1"/>
            <a:r>
              <a:rPr lang="en-US" sz="2000" smtClean="0">
                <a:solidFill>
                  <a:srgbClr val="0000FF"/>
                </a:solidFill>
                <a:latin typeface="Consolas" panose="020B0609020204030204" pitchFamily="49" charset="0"/>
                <a:cs typeface="Consolas" panose="020B0609020204030204" pitchFamily="49" charset="0"/>
              </a:rPr>
              <a:t>Account *accountPtr = &amp;account; </a:t>
            </a:r>
          </a:p>
          <a:p>
            <a:pPr lvl="1"/>
            <a:endParaRPr lang="en-US" dirty="0" smtClean="0"/>
          </a:p>
        </p:txBody>
      </p:sp>
      <p:sp>
        <p:nvSpPr>
          <p:cNvPr id="4096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9.3  Class Scope and Accessing Class Members (cont.)</a:t>
            </a:r>
            <a:endParaRPr lang="en-US" sz="2400" dirty="0" smtClean="0"/>
          </a:p>
        </p:txBody>
      </p:sp>
      <p:sp>
        <p:nvSpPr>
          <p:cNvPr id="43011" name="Text Placeholder 2"/>
          <p:cNvSpPr>
            <a:spLocks noGrp="1"/>
          </p:cNvSpPr>
          <p:nvPr>
            <p:ph type="body" idx="1"/>
          </p:nvPr>
        </p:nvSpPr>
        <p:spPr/>
        <p:txBody>
          <a:bodyPr>
            <a:normAutofit fontScale="85000" lnSpcReduction="20000"/>
          </a:bodyPr>
          <a:lstStyle/>
          <a:p>
            <a:r>
              <a:rPr lang="en-US" smtClean="0"/>
              <a:t>You can invoke member function setBalance using the dot (.) and arrow (-&gt;) member selection operators as follows:</a:t>
            </a:r>
            <a:br>
              <a:rPr lang="en-US" smtClean="0"/>
            </a:br>
            <a:endParaRPr lang="en-US" smtClean="0"/>
          </a:p>
          <a:p>
            <a:pPr marL="109537" indent="0">
              <a:buNone/>
            </a:pPr>
            <a:r>
              <a:rPr lang="en-US" smtClean="0">
                <a:solidFill>
                  <a:srgbClr val="008000"/>
                </a:solidFill>
              </a:rPr>
              <a:t>// call setBalance via the Account object</a:t>
            </a:r>
          </a:p>
          <a:p>
            <a:pPr marL="109537" indent="0">
              <a:buNone/>
            </a:pPr>
            <a:r>
              <a:rPr lang="en-US" smtClean="0">
                <a:latin typeface="Consolas" panose="020B0609020204030204" pitchFamily="49" charset="0"/>
              </a:rPr>
              <a:t>account.setBalance( 123.45 ); </a:t>
            </a:r>
          </a:p>
          <a:p>
            <a:pPr marL="109537" indent="0">
              <a:buNone/>
            </a:pPr>
            <a:endParaRPr lang="en-US" sz="1900" smtClean="0"/>
          </a:p>
          <a:p>
            <a:pPr marL="109537" indent="0">
              <a:buNone/>
            </a:pPr>
            <a:r>
              <a:rPr lang="en-US" smtClean="0">
                <a:solidFill>
                  <a:srgbClr val="008000"/>
                </a:solidFill>
              </a:rPr>
              <a:t>// call setBalance via a reference to the Account object</a:t>
            </a:r>
          </a:p>
          <a:p>
            <a:pPr marL="109537" indent="0">
              <a:buNone/>
            </a:pPr>
            <a:r>
              <a:rPr lang="en-US" smtClean="0">
                <a:latin typeface="Consolas" panose="020B0609020204030204" pitchFamily="49" charset="0"/>
              </a:rPr>
              <a:t>accountRef.setBalance( 123.45 );</a:t>
            </a:r>
          </a:p>
          <a:p>
            <a:pPr marL="109537" indent="0">
              <a:buNone/>
            </a:pPr>
            <a:endParaRPr lang="en-US" sz="1900" smtClean="0"/>
          </a:p>
          <a:p>
            <a:pPr marL="109537" indent="0">
              <a:buNone/>
            </a:pPr>
            <a:r>
              <a:rPr lang="en-US" smtClean="0">
                <a:solidFill>
                  <a:srgbClr val="008000"/>
                </a:solidFill>
              </a:rPr>
              <a:t>// call setBalance via a pointer to the Account object</a:t>
            </a:r>
          </a:p>
          <a:p>
            <a:pPr marL="109537" indent="0">
              <a:buNone/>
            </a:pPr>
            <a:r>
              <a:rPr lang="en-US" smtClean="0">
                <a:latin typeface="Consolas" panose="020B0609020204030204" pitchFamily="49" charset="0"/>
              </a:rPr>
              <a:t>accountPtr -&gt; setBalance( 123.45 );</a:t>
            </a:r>
          </a:p>
          <a:p>
            <a:endParaRPr lang="en-US" dirty="0" smtClean="0"/>
          </a:p>
        </p:txBody>
      </p:sp>
      <p:sp>
        <p:nvSpPr>
          <p:cNvPr id="4096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9.4  Access Functions and Utility Functions</a:t>
            </a:r>
            <a:endParaRPr lang="en-US" sz="2800" dirty="0" smtClean="0"/>
          </a:p>
        </p:txBody>
      </p:sp>
      <p:sp>
        <p:nvSpPr>
          <p:cNvPr id="51203" name="Text Placeholder 2"/>
          <p:cNvSpPr>
            <a:spLocks noGrp="1"/>
          </p:cNvSpPr>
          <p:nvPr>
            <p:ph type="body" idx="1"/>
          </p:nvPr>
        </p:nvSpPr>
        <p:spPr/>
        <p:txBody>
          <a:bodyPr/>
          <a:lstStyle/>
          <a:p>
            <a:r>
              <a:rPr lang="en-US" smtClean="0">
                <a:solidFill>
                  <a:srgbClr val="0000FF"/>
                </a:solidFill>
              </a:rPr>
              <a:t>Access Functions</a:t>
            </a:r>
          </a:p>
          <a:p>
            <a:pPr lvl="1"/>
            <a:r>
              <a:rPr lang="en-US" smtClean="0"/>
              <a:t>Access functions can read or display data.</a:t>
            </a:r>
          </a:p>
          <a:p>
            <a:pPr lvl="1"/>
            <a:r>
              <a:rPr lang="en-US" smtClean="0"/>
              <a:t>A common use for access functions is to test the truth or falsity of conditions - such functions are often called </a:t>
            </a:r>
            <a:r>
              <a:rPr lang="en-US" smtClean="0">
                <a:solidFill>
                  <a:srgbClr val="FF0000"/>
                </a:solidFill>
              </a:rPr>
              <a:t>predicate functions</a:t>
            </a:r>
            <a:r>
              <a:rPr lang="en-US" smtClean="0"/>
              <a:t>.</a:t>
            </a:r>
          </a:p>
          <a:p>
            <a:r>
              <a:rPr lang="en-US" smtClean="0">
                <a:solidFill>
                  <a:srgbClr val="0000FF"/>
                </a:solidFill>
              </a:rPr>
              <a:t>Utility Functions</a:t>
            </a:r>
          </a:p>
          <a:p>
            <a:pPr lvl="1"/>
            <a:r>
              <a:rPr lang="en-US" smtClean="0"/>
              <a:t>A utility function (also called a helper function) is a </a:t>
            </a:r>
            <a:r>
              <a:rPr lang="en-US" smtClean="0">
                <a:solidFill>
                  <a:srgbClr val="FF0000"/>
                </a:solidFill>
              </a:rPr>
              <a:t>private member function </a:t>
            </a:r>
            <a:r>
              <a:rPr lang="en-US" smtClean="0"/>
              <a:t>that supports the operation of the class’s other member functions.</a:t>
            </a:r>
            <a:endParaRPr lang="en-US" dirty="0" smtClean="0"/>
          </a:p>
        </p:txBody>
      </p:sp>
      <p:sp>
        <p:nvSpPr>
          <p:cNvPr id="48132"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9.5	Time Class Case Study: 	</a:t>
            </a:r>
            <a:br>
              <a:rPr lang="en-US" sz="2800" smtClean="0"/>
            </a:br>
            <a:r>
              <a:rPr lang="en-US" sz="2800"/>
              <a:t>	</a:t>
            </a:r>
            <a:r>
              <a:rPr lang="en-US" sz="2800" smtClean="0"/>
              <a:t>Constructors with Default Arguments</a:t>
            </a:r>
            <a:endParaRPr lang="en-US" sz="2800" dirty="0" smtClean="0"/>
          </a:p>
        </p:txBody>
      </p:sp>
      <p:sp>
        <p:nvSpPr>
          <p:cNvPr id="49155" name="Text Placeholder 2"/>
          <p:cNvSpPr>
            <a:spLocks noGrp="1"/>
          </p:cNvSpPr>
          <p:nvPr>
            <p:ph type="body" idx="1"/>
          </p:nvPr>
        </p:nvSpPr>
        <p:spPr/>
        <p:txBody>
          <a:bodyPr/>
          <a:lstStyle/>
          <a:p>
            <a:r>
              <a:rPr lang="en-US" altLang="en-US" smtClean="0"/>
              <a:t>The program of Figs. 9.4–9.6 enhances class Time to demonstrate how </a:t>
            </a:r>
            <a:r>
              <a:rPr lang="en-US" altLang="en-US" smtClean="0">
                <a:solidFill>
                  <a:srgbClr val="FF0000"/>
                </a:solidFill>
              </a:rPr>
              <a:t>arguments are implicitly passed to a constructor</a:t>
            </a:r>
            <a:r>
              <a:rPr lang="en-US" altLang="en-US" smtClean="0"/>
              <a:t>. </a:t>
            </a:r>
          </a:p>
          <a:p>
            <a:r>
              <a:rPr lang="en-US" altLang="en-US" smtClean="0"/>
              <a:t>The constructor defined in Fig. 9.2 initialized hour, minute and second to 0 (i.e., midnight in universal time).</a:t>
            </a:r>
          </a:p>
          <a:p>
            <a:r>
              <a:rPr lang="en-US" altLang="en-US" smtClean="0">
                <a:solidFill>
                  <a:srgbClr val="FF0000"/>
                </a:solidFill>
              </a:rPr>
              <a:t>Like other functions, constructors can specify default arguments.</a:t>
            </a:r>
          </a:p>
        </p:txBody>
      </p:sp>
      <p:sp>
        <p:nvSpPr>
          <p:cNvPr id="5632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  Introduction</a:t>
            </a:r>
            <a:endParaRPr lang="en-US" dirty="0" smtClean="0"/>
          </a:p>
        </p:txBody>
      </p:sp>
      <p:sp>
        <p:nvSpPr>
          <p:cNvPr id="13315" name="Text Placeholder 2"/>
          <p:cNvSpPr>
            <a:spLocks noGrp="1"/>
          </p:cNvSpPr>
          <p:nvPr>
            <p:ph type="body" idx="1"/>
          </p:nvPr>
        </p:nvSpPr>
        <p:spPr/>
        <p:txBody>
          <a:bodyPr>
            <a:normAutofit fontScale="92500" lnSpcReduction="10000"/>
          </a:bodyPr>
          <a:lstStyle/>
          <a:p>
            <a:r>
              <a:rPr lang="en-US" altLang="en-US" smtClean="0"/>
              <a:t>This chapter takes a deeper look at classes.</a:t>
            </a:r>
          </a:p>
          <a:p>
            <a:r>
              <a:rPr lang="en-US" altLang="en-US" smtClean="0"/>
              <a:t>Coverage includes:</a:t>
            </a:r>
          </a:p>
          <a:p>
            <a:pPr lvl="1"/>
            <a:r>
              <a:rPr lang="en-US" altLang="en-US" smtClean="0"/>
              <a:t>The example also demonstrates using an </a:t>
            </a:r>
            <a:r>
              <a:rPr lang="en-US" altLang="en-US" smtClean="0">
                <a:solidFill>
                  <a:srgbClr val="0000FF"/>
                </a:solidFill>
              </a:rPr>
              <a:t>include guard </a:t>
            </a:r>
            <a:r>
              <a:rPr lang="en-US" altLang="en-US" smtClean="0"/>
              <a:t>in headers to prevent header code from being included in the same source code file more than once. </a:t>
            </a:r>
          </a:p>
          <a:p>
            <a:pPr lvl="1"/>
            <a:r>
              <a:rPr lang="en-US" altLang="en-US" smtClean="0"/>
              <a:t>We demonstrate how client code can access a class’s public members via the </a:t>
            </a:r>
            <a:r>
              <a:rPr lang="en-US" altLang="en-US" smtClean="0">
                <a:solidFill>
                  <a:srgbClr val="0000FF"/>
                </a:solidFill>
              </a:rPr>
              <a:t>name of an object</a:t>
            </a:r>
            <a:r>
              <a:rPr lang="en-US" altLang="en-US" smtClean="0"/>
              <a:t>, a </a:t>
            </a:r>
            <a:r>
              <a:rPr lang="en-US" altLang="en-US" smtClean="0">
                <a:solidFill>
                  <a:srgbClr val="0000FF"/>
                </a:solidFill>
              </a:rPr>
              <a:t>reference</a:t>
            </a:r>
            <a:r>
              <a:rPr lang="en-US" altLang="en-US" smtClean="0"/>
              <a:t> to an object or a </a:t>
            </a:r>
            <a:r>
              <a:rPr lang="en-US" altLang="en-US" smtClean="0">
                <a:solidFill>
                  <a:srgbClr val="0000FF"/>
                </a:solidFill>
              </a:rPr>
              <a:t>pointer</a:t>
            </a:r>
            <a:r>
              <a:rPr lang="en-US" altLang="en-US" smtClean="0"/>
              <a:t> to an object. </a:t>
            </a:r>
          </a:p>
          <a:p>
            <a:pPr lvl="1"/>
            <a:r>
              <a:rPr lang="en-US" altLang="en-US" smtClean="0"/>
              <a:t>We discuss access functions that can read or write an object’s data members.</a:t>
            </a:r>
          </a:p>
          <a:p>
            <a:pPr lvl="1"/>
            <a:r>
              <a:rPr lang="en-US" altLang="en-US" smtClean="0"/>
              <a:t>We also demonstrate </a:t>
            </a:r>
            <a:r>
              <a:rPr lang="en-US" altLang="en-US" smtClean="0">
                <a:solidFill>
                  <a:srgbClr val="0000FF"/>
                </a:solidFill>
              </a:rPr>
              <a:t>utility functions</a:t>
            </a:r>
            <a:r>
              <a:rPr lang="en-US" altLang="en-US" smtClean="0"/>
              <a:t>—private member functions that support the operation of the class’s public member functions.</a:t>
            </a:r>
          </a:p>
        </p:txBody>
      </p:sp>
      <p:sp>
        <p:nvSpPr>
          <p:cNvPr id="13316"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cpphtp9_09_Page_02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cpphtp9_09_Page_02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cpphtp9_09_Page_02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cpphtp9_09_Page_02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cpphtp9_09_Page_02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cpphtp9_09_Page_02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cpphtp9_09_Page_029"/>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cpphtp9_09_Page_03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cpphtp9_09_Page_03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cpphtp9_09_Page_03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  Introduction (cont.)</a:t>
            </a:r>
            <a:endParaRPr lang="en-US" dirty="0" smtClean="0"/>
          </a:p>
        </p:txBody>
      </p:sp>
      <p:sp>
        <p:nvSpPr>
          <p:cNvPr id="14339" name="Text Placeholder 2"/>
          <p:cNvSpPr>
            <a:spLocks noGrp="1"/>
          </p:cNvSpPr>
          <p:nvPr>
            <p:ph type="body" idx="1"/>
          </p:nvPr>
        </p:nvSpPr>
        <p:spPr/>
        <p:txBody>
          <a:bodyPr/>
          <a:lstStyle/>
          <a:p>
            <a:r>
              <a:rPr lang="en-US" altLang="en-US" smtClean="0"/>
              <a:t>Coverage includes (cont.):</a:t>
            </a:r>
          </a:p>
          <a:p>
            <a:pPr lvl="1"/>
            <a:r>
              <a:rPr lang="en-US" altLang="en-US" smtClean="0"/>
              <a:t>How </a:t>
            </a:r>
            <a:r>
              <a:rPr lang="en-US" altLang="en-US" smtClean="0">
                <a:solidFill>
                  <a:srgbClr val="0000FF"/>
                </a:solidFill>
              </a:rPr>
              <a:t>default argum</a:t>
            </a:r>
            <a:r>
              <a:rPr lang="en-US" altLang="en-US" smtClean="0"/>
              <a:t>ents can be used in constructors.</a:t>
            </a:r>
          </a:p>
          <a:p>
            <a:pPr lvl="1"/>
            <a:r>
              <a:rPr lang="en-US" altLang="en-US" smtClean="0">
                <a:solidFill>
                  <a:srgbClr val="0000FF"/>
                </a:solidFill>
              </a:rPr>
              <a:t>Destructors</a:t>
            </a:r>
            <a:r>
              <a:rPr lang="en-US" altLang="en-US" smtClean="0"/>
              <a:t> that perform “termination housekeeping” on objects before they’re destroyed.</a:t>
            </a:r>
          </a:p>
          <a:p>
            <a:pPr lvl="1"/>
            <a:r>
              <a:rPr lang="en-US" altLang="en-US" smtClean="0"/>
              <a:t>The order in which constructors and destructors are called.</a:t>
            </a:r>
          </a:p>
          <a:p>
            <a:pPr lvl="1"/>
            <a:r>
              <a:rPr lang="en-US" altLang="en-US" smtClean="0"/>
              <a:t>We show that returning a reference or pointer to private data breaks the encapsulation of a class, allowing client code to directly access an object’s data.</a:t>
            </a:r>
          </a:p>
          <a:p>
            <a:pPr lvl="1"/>
            <a:r>
              <a:rPr lang="en-US" altLang="en-US" smtClean="0"/>
              <a:t>We use </a:t>
            </a:r>
            <a:r>
              <a:rPr lang="en-US" altLang="en-US" smtClean="0">
                <a:solidFill>
                  <a:srgbClr val="0000FF"/>
                </a:solidFill>
              </a:rPr>
              <a:t>default memberwise assignment </a:t>
            </a:r>
            <a:r>
              <a:rPr lang="en-US" altLang="en-US" smtClean="0"/>
              <a:t>to assign an object of a class to another object of the same class.</a:t>
            </a:r>
          </a:p>
        </p:txBody>
      </p:sp>
      <p:sp>
        <p:nvSpPr>
          <p:cNvPr id="1434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9.5  	Time Class Case Study: </a:t>
            </a:r>
            <a:br>
              <a:rPr lang="en-US" sz="2400" smtClean="0"/>
            </a:br>
            <a:r>
              <a:rPr lang="en-US" sz="2400"/>
              <a:t>	</a:t>
            </a:r>
            <a:r>
              <a:rPr lang="en-US" sz="2400" smtClean="0"/>
              <a:t>Constructors with Default Arguments (cont.)</a:t>
            </a:r>
            <a:endParaRPr lang="en-US" sz="2400" dirty="0" smtClean="0"/>
          </a:p>
        </p:txBody>
      </p:sp>
      <p:sp>
        <p:nvSpPr>
          <p:cNvPr id="71683" name="Text Placeholder 2"/>
          <p:cNvSpPr>
            <a:spLocks noGrp="1"/>
          </p:cNvSpPr>
          <p:nvPr>
            <p:ph type="body" idx="1"/>
          </p:nvPr>
        </p:nvSpPr>
        <p:spPr>
          <a:xfrm>
            <a:off x="457200" y="1481138"/>
            <a:ext cx="8229600" cy="4843462"/>
          </a:xfrm>
        </p:spPr>
        <p:txBody>
          <a:bodyPr>
            <a:normAutofit fontScale="77500" lnSpcReduction="20000"/>
          </a:bodyPr>
          <a:lstStyle/>
          <a:p>
            <a:pPr>
              <a:lnSpc>
                <a:spcPct val="120000"/>
              </a:lnSpc>
            </a:pPr>
            <a:r>
              <a:rPr lang="en-US" smtClean="0"/>
              <a:t>Notes Regarding Class Time’s Set and Get Functions and Constructor</a:t>
            </a:r>
          </a:p>
          <a:p>
            <a:pPr>
              <a:lnSpc>
                <a:spcPct val="120000"/>
              </a:lnSpc>
            </a:pPr>
            <a:r>
              <a:rPr lang="en-US" smtClean="0"/>
              <a:t>Time’s set and get functions are called throughout the class’s body.</a:t>
            </a:r>
          </a:p>
          <a:p>
            <a:pPr>
              <a:lnSpc>
                <a:spcPct val="120000"/>
              </a:lnSpc>
            </a:pPr>
            <a:r>
              <a:rPr lang="en-US" smtClean="0"/>
              <a:t>In each case, these functions could have accessed the class’s private data directly.</a:t>
            </a:r>
          </a:p>
          <a:p>
            <a:pPr>
              <a:lnSpc>
                <a:spcPct val="120000"/>
              </a:lnSpc>
            </a:pPr>
            <a:r>
              <a:rPr lang="en-US" smtClean="0"/>
              <a:t>Consider changing the representation of the time from three int values (requiring 12 bytes of memory on systems with four-byte ints) to a single int value representing the total number of seconds that have elapsed since midnight (requiring only four bytes of memory).</a:t>
            </a:r>
          </a:p>
          <a:p>
            <a:pPr>
              <a:lnSpc>
                <a:spcPct val="120000"/>
              </a:lnSpc>
            </a:pPr>
            <a:r>
              <a:rPr lang="en-US" smtClean="0"/>
              <a:t>If we made such a change, only the bodies of the functions that access the private data directly would need to change.</a:t>
            </a:r>
          </a:p>
          <a:p>
            <a:pPr lvl="1">
              <a:lnSpc>
                <a:spcPct val="120000"/>
              </a:lnSpc>
            </a:pPr>
            <a:r>
              <a:rPr lang="en-US" smtClean="0"/>
              <a:t>No need to modify the bodies of the other functions.</a:t>
            </a:r>
            <a:endParaRPr lang="en-US" dirty="0" smtClean="0"/>
          </a:p>
        </p:txBody>
      </p:sp>
      <p:sp>
        <p:nvSpPr>
          <p:cNvPr id="69636"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smtClean="0"/>
              <a:t>9.5  	Time Class Case Study: </a:t>
            </a:r>
            <a:br>
              <a:rPr lang="en-US" sz="2800" smtClean="0"/>
            </a:br>
            <a:r>
              <a:rPr lang="en-US" sz="2800"/>
              <a:t>	</a:t>
            </a:r>
            <a:r>
              <a:rPr lang="en-US" sz="2800" smtClean="0"/>
              <a:t>Constructors with Default Arguments (cont.)</a:t>
            </a:r>
            <a:endParaRPr lang="en-US" sz="2800" dirty="0" smtClean="0"/>
          </a:p>
        </p:txBody>
      </p:sp>
      <p:sp>
        <p:nvSpPr>
          <p:cNvPr id="61443" name="Text Placeholder 2"/>
          <p:cNvSpPr>
            <a:spLocks noGrp="1"/>
          </p:cNvSpPr>
          <p:nvPr>
            <p:ph type="body" idx="1"/>
          </p:nvPr>
        </p:nvSpPr>
        <p:spPr/>
        <p:txBody>
          <a:bodyPr/>
          <a:lstStyle/>
          <a:p>
            <a:r>
              <a:rPr lang="en-US" altLang="en-US" smtClean="0"/>
              <a:t>Designing the class in this manner reduces the likelihood of programming errors when altering the class’s implementation.</a:t>
            </a:r>
          </a:p>
          <a:p>
            <a:r>
              <a:rPr lang="en-US" altLang="en-US" smtClean="0"/>
              <a:t>Duplicating statements in multiple functions or constructors makes changing the class’s internal data representation more difficult.</a:t>
            </a:r>
          </a:p>
        </p:txBody>
      </p:sp>
      <p:sp>
        <p:nvSpPr>
          <p:cNvPr id="706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cpphtp9_09_Page_03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cpphtp9_09_Page_03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smtClean="0"/>
              <a:t>9.5  	Time Class Case Study: </a:t>
            </a:r>
            <a:br>
              <a:rPr lang="en-US" sz="2800" smtClean="0"/>
            </a:br>
            <a:r>
              <a:rPr lang="en-US" sz="2800"/>
              <a:t>	</a:t>
            </a:r>
            <a:r>
              <a:rPr lang="en-US" sz="2800" smtClean="0"/>
              <a:t>Constructors with Default Arguments (cont.)</a:t>
            </a:r>
            <a:endParaRPr lang="en-US" sz="2800" dirty="0" smtClean="0"/>
          </a:p>
        </p:txBody>
      </p:sp>
      <p:sp>
        <p:nvSpPr>
          <p:cNvPr id="72707" name="Text Placeholder 2"/>
          <p:cNvSpPr>
            <a:spLocks noGrp="1"/>
          </p:cNvSpPr>
          <p:nvPr>
            <p:ph type="body" idx="1"/>
          </p:nvPr>
        </p:nvSpPr>
        <p:spPr/>
        <p:txBody>
          <a:bodyPr>
            <a:normAutofit fontScale="62500" lnSpcReduction="20000"/>
          </a:bodyPr>
          <a:lstStyle/>
          <a:p>
            <a:r>
              <a:rPr lang="en-US" smtClean="0"/>
              <a:t>C++11: Using List Initializers to Call Constructors </a:t>
            </a:r>
            <a:r>
              <a:rPr lang="en-US" smtClean="0"/>
              <a:t>   ( page 392 )</a:t>
            </a:r>
            <a:endParaRPr lang="en-US" smtClean="0"/>
          </a:p>
          <a:p>
            <a:r>
              <a:rPr lang="en-US" smtClean="0"/>
              <a:t>C++11 now provides a uniform initialization syntax called list initializers that can be used to initialize any variable. Lines 11–13 of Fig. 9.6 can be written using list initializers as follows:</a:t>
            </a:r>
          </a:p>
          <a:p>
            <a:r>
              <a:rPr lang="en-US" sz="2600" smtClean="0">
                <a:solidFill>
                  <a:srgbClr val="FF0000"/>
                </a:solidFill>
                <a:latin typeface="Consolas" panose="020B0609020204030204" pitchFamily="49" charset="0"/>
                <a:cs typeface="Consolas" panose="020B0609020204030204" pitchFamily="49" charset="0"/>
              </a:rPr>
              <a:t>Time t2{ 2 };          // hour specified; minute and second defaulted     </a:t>
            </a:r>
          </a:p>
          <a:p>
            <a:r>
              <a:rPr lang="en-US" sz="2600" smtClean="0">
                <a:solidFill>
                  <a:srgbClr val="FF0000"/>
                </a:solidFill>
                <a:latin typeface="Consolas" panose="020B0609020204030204" pitchFamily="49" charset="0"/>
                <a:cs typeface="Consolas" panose="020B0609020204030204" pitchFamily="49" charset="0"/>
              </a:rPr>
              <a:t>Time t3{ 21, 34 };     // hour and minute specified; second defaulted</a:t>
            </a:r>
          </a:p>
          <a:p>
            <a:r>
              <a:rPr lang="en-US" sz="2600" smtClean="0">
                <a:solidFill>
                  <a:srgbClr val="FF0000"/>
                </a:solidFill>
                <a:latin typeface="Consolas" panose="020B0609020204030204" pitchFamily="49" charset="0"/>
                <a:cs typeface="Consolas" panose="020B0609020204030204" pitchFamily="49" charset="0"/>
              </a:rPr>
              <a:t>Time t4{ 12, 25, 42 }; // hour, minute and second specified </a:t>
            </a:r>
          </a:p>
          <a:p>
            <a:r>
              <a:rPr lang="en-US" smtClean="0"/>
              <a:t>or</a:t>
            </a:r>
          </a:p>
          <a:p>
            <a:r>
              <a:rPr lang="en-US" sz="2600" smtClean="0">
                <a:latin typeface="Consolas" panose="020B0609020204030204" pitchFamily="49" charset="0"/>
                <a:cs typeface="Consolas" panose="020B0609020204030204" pitchFamily="49" charset="0"/>
              </a:rPr>
              <a:t>Time t2 = { 2 };      	</a:t>
            </a:r>
            <a:r>
              <a:rPr lang="en-US" sz="2600" smtClean="0">
                <a:solidFill>
                  <a:srgbClr val="0000FF"/>
                </a:solidFill>
                <a:latin typeface="Consolas" panose="020B0609020204030204" pitchFamily="49" charset="0"/>
                <a:cs typeface="Consolas" panose="020B0609020204030204" pitchFamily="49" charset="0"/>
              </a:rPr>
              <a:t>//doesn’t work in VS 2013!</a:t>
            </a:r>
          </a:p>
          <a:p>
            <a:r>
              <a:rPr lang="en-US" sz="2600" smtClean="0">
                <a:latin typeface="Consolas" panose="020B0609020204030204" pitchFamily="49" charset="0"/>
                <a:cs typeface="Consolas" panose="020B0609020204030204" pitchFamily="49" charset="0"/>
              </a:rPr>
              <a:t>Time t3 = { 21, 34 }; </a:t>
            </a:r>
          </a:p>
          <a:p>
            <a:r>
              <a:rPr lang="en-US" sz="2600" smtClean="0">
                <a:latin typeface="Consolas" panose="020B0609020204030204" pitchFamily="49" charset="0"/>
                <a:cs typeface="Consolas" panose="020B0609020204030204" pitchFamily="49" charset="0"/>
              </a:rPr>
              <a:t>Time t4 = { 12, 25, 42 }; </a:t>
            </a:r>
          </a:p>
          <a:p>
            <a:endParaRPr lang="en-US" sz="2600" smtClean="0">
              <a:latin typeface="Consolas" panose="020B0609020204030204" pitchFamily="49" charset="0"/>
              <a:cs typeface="Consolas" panose="020B0609020204030204" pitchFamily="49" charset="0"/>
            </a:endParaRPr>
          </a:p>
          <a:p>
            <a:r>
              <a:rPr lang="en-US" smtClean="0">
                <a:solidFill>
                  <a:srgbClr val="FF0000"/>
                </a:solidFill>
              </a:rPr>
              <a:t>The form without the = is preferred (not my preference…)</a:t>
            </a:r>
          </a:p>
          <a:p>
            <a:endParaRPr lang="en-US" dirty="0" smtClean="0"/>
          </a:p>
        </p:txBody>
      </p:sp>
      <p:sp>
        <p:nvSpPr>
          <p:cNvPr id="706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smtClean="0"/>
              <a:t>9.5  	Time Class Case Study: </a:t>
            </a:r>
            <a:br>
              <a:rPr lang="en-US" sz="2800" smtClean="0"/>
            </a:br>
            <a:r>
              <a:rPr lang="en-US" sz="2800"/>
              <a:t>	</a:t>
            </a:r>
            <a:r>
              <a:rPr lang="en-US" sz="2800" smtClean="0"/>
              <a:t>Constructors with Default Arguments (cont.)</a:t>
            </a:r>
            <a:endParaRPr lang="en-US" sz="2800" dirty="0" smtClean="0"/>
          </a:p>
        </p:txBody>
      </p:sp>
      <p:sp>
        <p:nvSpPr>
          <p:cNvPr id="72707" name="Text Placeholder 2"/>
          <p:cNvSpPr>
            <a:spLocks noGrp="1"/>
          </p:cNvSpPr>
          <p:nvPr>
            <p:ph type="body" idx="1"/>
          </p:nvPr>
        </p:nvSpPr>
        <p:spPr/>
        <p:txBody>
          <a:bodyPr>
            <a:normAutofit fontScale="85000" lnSpcReduction="10000"/>
          </a:bodyPr>
          <a:lstStyle/>
          <a:p>
            <a:pPr>
              <a:lnSpc>
                <a:spcPct val="120000"/>
              </a:lnSpc>
            </a:pPr>
            <a:r>
              <a:rPr lang="en-US" smtClean="0"/>
              <a:t>C++11: Overloaded Constructors and </a:t>
            </a:r>
            <a:r>
              <a:rPr lang="en-US" smtClean="0">
                <a:solidFill>
                  <a:srgbClr val="FF0000"/>
                </a:solidFill>
              </a:rPr>
              <a:t>Delegating Constructors </a:t>
            </a:r>
          </a:p>
          <a:p>
            <a:pPr>
              <a:lnSpc>
                <a:spcPct val="120000"/>
              </a:lnSpc>
            </a:pPr>
            <a:r>
              <a:rPr lang="en-US" smtClean="0"/>
              <a:t>A class’s constructors and member functions can also be overloaded. </a:t>
            </a:r>
          </a:p>
          <a:p>
            <a:pPr>
              <a:lnSpc>
                <a:spcPct val="120000"/>
              </a:lnSpc>
            </a:pPr>
            <a:r>
              <a:rPr lang="en-US" smtClean="0"/>
              <a:t>Overloaded constructors typically allow objects to be initialized with different types and/or numbers of arguments. </a:t>
            </a:r>
          </a:p>
          <a:p>
            <a:pPr>
              <a:lnSpc>
                <a:spcPct val="120000"/>
              </a:lnSpc>
            </a:pPr>
            <a:r>
              <a:rPr lang="en-US" smtClean="0"/>
              <a:t>To overload a constructor, provide in the class definition a prototype for each version of the constructor, and provide a separate constructor definition for each overloaded version. </a:t>
            </a:r>
          </a:p>
          <a:p>
            <a:pPr lvl="1">
              <a:lnSpc>
                <a:spcPct val="120000"/>
              </a:lnSpc>
            </a:pPr>
            <a:r>
              <a:rPr lang="en-US" smtClean="0"/>
              <a:t>This also applies to the class’s member functions. </a:t>
            </a:r>
            <a:endParaRPr lang="en-US" dirty="0" smtClean="0"/>
          </a:p>
        </p:txBody>
      </p:sp>
      <p:sp>
        <p:nvSpPr>
          <p:cNvPr id="706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smtClean="0"/>
              <a:t>9.6  	Time Class Case Study: </a:t>
            </a:r>
            <a:br>
              <a:rPr lang="en-US" sz="2800" smtClean="0"/>
            </a:br>
            <a:r>
              <a:rPr lang="en-US" sz="2800"/>
              <a:t>	</a:t>
            </a:r>
            <a:r>
              <a:rPr lang="en-US" sz="2800" smtClean="0"/>
              <a:t>Constructors with Default Arguments (cont.)</a:t>
            </a:r>
            <a:endParaRPr lang="en-US" sz="2800" dirty="0" smtClean="0"/>
          </a:p>
        </p:txBody>
      </p:sp>
      <p:sp>
        <p:nvSpPr>
          <p:cNvPr id="72707" name="Text Placeholder 2"/>
          <p:cNvSpPr>
            <a:spLocks noGrp="1"/>
          </p:cNvSpPr>
          <p:nvPr>
            <p:ph type="body" idx="1"/>
          </p:nvPr>
        </p:nvSpPr>
        <p:spPr/>
        <p:txBody>
          <a:bodyPr>
            <a:normAutofit fontScale="70000" lnSpcReduction="20000"/>
          </a:bodyPr>
          <a:lstStyle/>
          <a:p>
            <a:pPr>
              <a:lnSpc>
                <a:spcPct val="120000"/>
              </a:lnSpc>
            </a:pPr>
            <a:r>
              <a:rPr lang="en-US" smtClean="0"/>
              <a:t>In Figs. 9.4–9.6, the Time constructor with three parameters had a default argument for each parameter. We could have defined that constructor instead as four overloaded constructors with the following prototypes:</a:t>
            </a:r>
          </a:p>
          <a:p>
            <a:pPr>
              <a:lnSpc>
                <a:spcPct val="120000"/>
              </a:lnSpc>
            </a:pPr>
            <a:r>
              <a:rPr lang="en-US" sz="2300" smtClean="0">
                <a:latin typeface="Consolas" panose="020B0609020204030204" pitchFamily="49" charset="0"/>
                <a:cs typeface="Consolas" panose="020B0609020204030204" pitchFamily="49" charset="0"/>
              </a:rPr>
              <a:t>Time(); //default hour, minute and second to 0</a:t>
            </a:r>
          </a:p>
          <a:p>
            <a:pPr>
              <a:lnSpc>
                <a:spcPct val="120000"/>
              </a:lnSpc>
            </a:pPr>
            <a:r>
              <a:rPr lang="en-US" sz="2300" smtClean="0">
                <a:latin typeface="Consolas" panose="020B0609020204030204" pitchFamily="49" charset="0"/>
                <a:cs typeface="Consolas" panose="020B0609020204030204" pitchFamily="49" charset="0"/>
              </a:rPr>
              <a:t>Time( int ); //initialize hour; default minute and second to 0</a:t>
            </a:r>
          </a:p>
          <a:p>
            <a:pPr>
              <a:lnSpc>
                <a:spcPct val="120000"/>
              </a:lnSpc>
            </a:pPr>
            <a:r>
              <a:rPr lang="en-US" sz="2300" smtClean="0">
                <a:latin typeface="Consolas" panose="020B0609020204030204" pitchFamily="49" charset="0"/>
                <a:cs typeface="Consolas" panose="020B0609020204030204" pitchFamily="49" charset="0"/>
              </a:rPr>
              <a:t>Time( int, int); //initialize hour and minute; default second to 0</a:t>
            </a:r>
          </a:p>
          <a:p>
            <a:pPr>
              <a:lnSpc>
                <a:spcPct val="120000"/>
              </a:lnSpc>
            </a:pPr>
            <a:r>
              <a:rPr lang="en-US" sz="2300" smtClean="0">
                <a:latin typeface="Consolas" panose="020B0609020204030204" pitchFamily="49" charset="0"/>
                <a:cs typeface="Consolas" panose="020B0609020204030204" pitchFamily="49" charset="0"/>
              </a:rPr>
              <a:t>Time( int, int, int ); //initialize hour, minute and second</a:t>
            </a:r>
          </a:p>
          <a:p>
            <a:pPr>
              <a:lnSpc>
                <a:spcPct val="120000"/>
              </a:lnSpc>
            </a:pPr>
            <a:r>
              <a:rPr lang="en-US" smtClean="0">
                <a:solidFill>
                  <a:srgbClr val="FF0000"/>
                </a:solidFill>
              </a:rPr>
              <a:t>C++11 now allows constructors to call other constructors in the same class. </a:t>
            </a:r>
          </a:p>
          <a:p>
            <a:pPr>
              <a:lnSpc>
                <a:spcPct val="120000"/>
              </a:lnSpc>
            </a:pPr>
            <a:r>
              <a:rPr lang="en-US" smtClean="0">
                <a:solidFill>
                  <a:srgbClr val="FF0000"/>
                </a:solidFill>
              </a:rPr>
              <a:t>The calling constructor is known as a delegating constructor—it delegates its work to another constructor. </a:t>
            </a:r>
          </a:p>
          <a:p>
            <a:pPr>
              <a:lnSpc>
                <a:spcPct val="120000"/>
              </a:lnSpc>
            </a:pPr>
            <a:endParaRPr lang="en-US" dirty="0" smtClean="0"/>
          </a:p>
        </p:txBody>
      </p:sp>
      <p:sp>
        <p:nvSpPr>
          <p:cNvPr id="706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73" y="59531"/>
            <a:ext cx="7745627" cy="1143000"/>
          </a:xfrm>
        </p:spPr>
        <p:txBody>
          <a:bodyPr>
            <a:normAutofit fontScale="90000"/>
          </a:bodyPr>
          <a:lstStyle/>
          <a:p>
            <a:r>
              <a:rPr lang="en-US" sz="2800" smtClean="0"/>
              <a:t>9.5  	</a:t>
            </a:r>
            <a:r>
              <a:rPr lang="en-US" sz="2700" smtClean="0"/>
              <a:t>Time Class Case Study: </a:t>
            </a:r>
            <a:br>
              <a:rPr lang="en-US" sz="2700" smtClean="0"/>
            </a:br>
            <a:r>
              <a:rPr lang="en-US" sz="2700"/>
              <a:t>	</a:t>
            </a:r>
            <a:r>
              <a:rPr lang="en-US" sz="2700" smtClean="0"/>
              <a:t>Constructors with Default Arguments (cont.)</a:t>
            </a:r>
            <a:endParaRPr lang="en-US" sz="2700" dirty="0" smtClean="0"/>
          </a:p>
        </p:txBody>
      </p:sp>
      <p:sp>
        <p:nvSpPr>
          <p:cNvPr id="72707" name="Text Placeholder 2"/>
          <p:cNvSpPr>
            <a:spLocks noGrp="1"/>
          </p:cNvSpPr>
          <p:nvPr>
            <p:ph type="body" idx="1"/>
          </p:nvPr>
        </p:nvSpPr>
        <p:spPr>
          <a:xfrm>
            <a:off x="473676" y="1188115"/>
            <a:ext cx="8229600" cy="4927600"/>
          </a:xfrm>
        </p:spPr>
        <p:txBody>
          <a:bodyPr>
            <a:normAutofit fontScale="32500" lnSpcReduction="20000"/>
          </a:bodyPr>
          <a:lstStyle/>
          <a:p>
            <a:pPr marL="109537" indent="0">
              <a:buNone/>
            </a:pPr>
            <a:r>
              <a:rPr lang="en-US" sz="4900" smtClean="0"/>
              <a:t>The first three of the four Time constructors declared on the previous slide can delegate work to one with three int arguments, passing 0 as the default value for the extra parameters. </a:t>
            </a:r>
          </a:p>
          <a:p>
            <a:pPr marL="109537" indent="0">
              <a:lnSpc>
                <a:spcPct val="120000"/>
              </a:lnSpc>
              <a:spcBef>
                <a:spcPts val="0"/>
              </a:spcBef>
              <a:spcAft>
                <a:spcPts val="0"/>
              </a:spcAft>
              <a:buNone/>
            </a:pPr>
            <a:r>
              <a:rPr lang="en-US" sz="4800" smtClean="0"/>
              <a:t>Use a member initializer with the name of the class as follows:</a:t>
            </a:r>
            <a:br>
              <a:rPr lang="en-US" sz="4800" smtClean="0"/>
            </a:br>
            <a:endParaRPr lang="en-US" sz="4800" smtClean="0"/>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Time::Time()</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Time( 0, 0, 0 ) //</a:t>
            </a:r>
            <a:r>
              <a:rPr lang="en-US" sz="4300" smtClean="0">
                <a:solidFill>
                  <a:srgbClr val="FF0000"/>
                </a:solidFill>
                <a:latin typeface="Consolas" panose="020B0609020204030204" pitchFamily="49" charset="0"/>
                <a:cs typeface="Consolas" panose="020B0609020204030204" pitchFamily="49" charset="0"/>
              </a:rPr>
              <a:t>delegate</a:t>
            </a:r>
            <a:r>
              <a:rPr lang="en-US" sz="4300" smtClean="0">
                <a:latin typeface="Consolas" panose="020B0609020204030204" pitchFamily="49" charset="0"/>
                <a:cs typeface="Consolas" panose="020B0609020204030204" pitchFamily="49" charset="0"/>
              </a:rPr>
              <a:t> to Time( int, int, int )</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 end constructor with no arguments</a:t>
            </a:r>
            <a:br>
              <a:rPr lang="en-US" sz="4300" smtClean="0">
                <a:latin typeface="Consolas" panose="020B0609020204030204" pitchFamily="49" charset="0"/>
                <a:cs typeface="Consolas" panose="020B0609020204030204" pitchFamily="49" charset="0"/>
              </a:rPr>
            </a:br>
            <a:endParaRPr lang="en-US" sz="2500" smtClean="0">
              <a:latin typeface="Consolas" panose="020B0609020204030204" pitchFamily="49" charset="0"/>
              <a:cs typeface="Consolas" panose="020B0609020204030204" pitchFamily="49" charset="0"/>
            </a:endParaRPr>
          </a:p>
          <a:p>
            <a:pPr marL="109537" indent="0">
              <a:lnSpc>
                <a:spcPct val="120000"/>
              </a:lnSpc>
              <a:spcBef>
                <a:spcPts val="0"/>
              </a:spcBef>
              <a:spcAft>
                <a:spcPts val="0"/>
              </a:spcAft>
              <a:buNone/>
            </a:pPr>
            <a:r>
              <a:rPr lang="en-US" sz="4300" smtClean="0">
                <a:solidFill>
                  <a:srgbClr val="0000FF"/>
                </a:solidFill>
                <a:latin typeface="Consolas" panose="020B0609020204030204" pitchFamily="49" charset="0"/>
                <a:cs typeface="Consolas" panose="020B0609020204030204" pitchFamily="49" charset="0"/>
              </a:rPr>
              <a:t>---------------------------------------------------------------------</a:t>
            </a:r>
            <a:r>
              <a:rPr lang="en-US" sz="4300" smtClean="0">
                <a:latin typeface="Consolas" panose="020B0609020204030204" pitchFamily="49" charset="0"/>
                <a:cs typeface="Consolas" panose="020B0609020204030204" pitchFamily="49" charset="0"/>
              </a:rPr>
              <a:t/>
            </a:r>
            <a:br>
              <a:rPr lang="en-US" sz="4300" smtClean="0">
                <a:latin typeface="Consolas" panose="020B0609020204030204" pitchFamily="49" charset="0"/>
                <a:cs typeface="Consolas" panose="020B0609020204030204" pitchFamily="49" charset="0"/>
              </a:rPr>
            </a:br>
            <a:endParaRPr lang="en-US" sz="2500" smtClean="0">
              <a:latin typeface="Consolas" panose="020B0609020204030204" pitchFamily="49" charset="0"/>
              <a:cs typeface="Consolas" panose="020B0609020204030204" pitchFamily="49" charset="0"/>
            </a:endParaRP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Time::Time( int hour )</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Time( hour, 0, 0 ) //</a:t>
            </a:r>
            <a:r>
              <a:rPr lang="en-US" sz="4300" smtClean="0">
                <a:solidFill>
                  <a:srgbClr val="FF0000"/>
                </a:solidFill>
                <a:latin typeface="Consolas" panose="020B0609020204030204" pitchFamily="49" charset="0"/>
                <a:cs typeface="Consolas" panose="020B0609020204030204" pitchFamily="49" charset="0"/>
              </a:rPr>
              <a:t>delegate</a:t>
            </a:r>
            <a:r>
              <a:rPr lang="en-US" sz="4300" smtClean="0">
                <a:latin typeface="Consolas" panose="020B0609020204030204" pitchFamily="49" charset="0"/>
                <a:cs typeface="Consolas" panose="020B0609020204030204" pitchFamily="49" charset="0"/>
              </a:rPr>
              <a:t> to Time( int, int, int )   </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 end constructor with one argument</a:t>
            </a:r>
            <a:br>
              <a:rPr lang="en-US" sz="4300" smtClean="0">
                <a:latin typeface="Consolas" panose="020B0609020204030204" pitchFamily="49" charset="0"/>
                <a:cs typeface="Consolas" panose="020B0609020204030204" pitchFamily="49" charset="0"/>
              </a:rPr>
            </a:br>
            <a:endParaRPr lang="en-US" sz="2500" smtClean="0">
              <a:latin typeface="Consolas" panose="020B0609020204030204" pitchFamily="49" charset="0"/>
              <a:cs typeface="Consolas" panose="020B0609020204030204" pitchFamily="49" charset="0"/>
            </a:endParaRPr>
          </a:p>
          <a:p>
            <a:pPr marL="109537" indent="0">
              <a:lnSpc>
                <a:spcPct val="120000"/>
              </a:lnSpc>
              <a:spcBef>
                <a:spcPts val="0"/>
              </a:spcBef>
              <a:spcAft>
                <a:spcPts val="0"/>
              </a:spcAft>
              <a:buNone/>
            </a:pPr>
            <a:r>
              <a:rPr lang="en-US" sz="4300" smtClean="0">
                <a:solidFill>
                  <a:srgbClr val="0000FF"/>
                </a:solidFill>
                <a:latin typeface="Consolas" panose="020B0609020204030204" pitchFamily="49" charset="0"/>
                <a:cs typeface="Consolas" panose="020B0609020204030204" pitchFamily="49" charset="0"/>
              </a:rPr>
              <a:t>---------------------------------------------------------------------</a:t>
            </a:r>
            <a:r>
              <a:rPr lang="en-US" sz="4300" smtClean="0">
                <a:latin typeface="Consolas" panose="020B0609020204030204" pitchFamily="49" charset="0"/>
                <a:cs typeface="Consolas" panose="020B0609020204030204" pitchFamily="49" charset="0"/>
              </a:rPr>
              <a:t/>
            </a:r>
            <a:br>
              <a:rPr lang="en-US" sz="4300" smtClean="0">
                <a:latin typeface="Consolas" panose="020B0609020204030204" pitchFamily="49" charset="0"/>
                <a:cs typeface="Consolas" panose="020B0609020204030204" pitchFamily="49" charset="0"/>
              </a:rPr>
            </a:br>
            <a:endParaRPr lang="en-US" sz="3100" smtClean="0">
              <a:latin typeface="Consolas" panose="020B0609020204030204" pitchFamily="49" charset="0"/>
              <a:cs typeface="Consolas" panose="020B0609020204030204" pitchFamily="49" charset="0"/>
            </a:endParaRP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Time::Time( int hour, int minute )</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Time( hour, minute, 0 ) //</a:t>
            </a:r>
            <a:r>
              <a:rPr lang="en-US" sz="4300" smtClean="0">
                <a:solidFill>
                  <a:srgbClr val="FF0000"/>
                </a:solidFill>
                <a:latin typeface="Consolas" panose="020B0609020204030204" pitchFamily="49" charset="0"/>
                <a:cs typeface="Consolas" panose="020B0609020204030204" pitchFamily="49" charset="0"/>
              </a:rPr>
              <a:t>delegate</a:t>
            </a:r>
            <a:r>
              <a:rPr lang="en-US" sz="4300" smtClean="0">
                <a:latin typeface="Consolas" panose="020B0609020204030204" pitchFamily="49" charset="0"/>
                <a:cs typeface="Consolas" panose="020B0609020204030204" pitchFamily="49" charset="0"/>
              </a:rPr>
              <a:t> to Time( int, int, int )</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a:t>
            </a:r>
          </a:p>
          <a:p>
            <a:pPr marL="109537" indent="0">
              <a:lnSpc>
                <a:spcPct val="120000"/>
              </a:lnSpc>
              <a:spcBef>
                <a:spcPts val="0"/>
              </a:spcBef>
              <a:spcAft>
                <a:spcPts val="0"/>
              </a:spcAft>
              <a:buNone/>
            </a:pPr>
            <a:r>
              <a:rPr lang="en-US" sz="4300" smtClean="0">
                <a:latin typeface="Consolas" panose="020B0609020204030204" pitchFamily="49" charset="0"/>
                <a:cs typeface="Consolas" panose="020B0609020204030204" pitchFamily="49" charset="0"/>
              </a:rPr>
              <a:t>} // end constructor with two arguments</a:t>
            </a:r>
          </a:p>
          <a:p>
            <a:pPr marL="109537" indent="0">
              <a:buNone/>
            </a:pPr>
            <a:endParaRPr lang="en-US" dirty="0" smtClean="0"/>
          </a:p>
        </p:txBody>
      </p:sp>
      <p:sp>
        <p:nvSpPr>
          <p:cNvPr id="706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9.6  Destructors</a:t>
            </a:r>
            <a:endParaRPr lang="en-US" dirty="0" smtClean="0"/>
          </a:p>
        </p:txBody>
      </p:sp>
      <p:sp>
        <p:nvSpPr>
          <p:cNvPr id="68611" name="Text Placeholder 2"/>
          <p:cNvSpPr>
            <a:spLocks noGrp="1"/>
          </p:cNvSpPr>
          <p:nvPr>
            <p:ph type="body" idx="1"/>
          </p:nvPr>
        </p:nvSpPr>
        <p:spPr>
          <a:xfrm>
            <a:off x="457200" y="1401892"/>
            <a:ext cx="8229600" cy="4767262"/>
          </a:xfrm>
        </p:spPr>
        <p:txBody>
          <a:bodyPr>
            <a:normAutofit fontScale="70000" lnSpcReduction="20000"/>
          </a:bodyPr>
          <a:lstStyle/>
          <a:p>
            <a:pPr>
              <a:lnSpc>
                <a:spcPct val="120000"/>
              </a:lnSpc>
            </a:pPr>
            <a:r>
              <a:rPr lang="en-US" altLang="en-US" smtClean="0">
                <a:solidFill>
                  <a:srgbClr val="0000FF"/>
                </a:solidFill>
              </a:rPr>
              <a:t>The name of the destructor for a class is the tilde character (~) followed by the class name.</a:t>
            </a:r>
          </a:p>
          <a:p>
            <a:pPr>
              <a:lnSpc>
                <a:spcPct val="120000"/>
              </a:lnSpc>
            </a:pPr>
            <a:r>
              <a:rPr lang="en-US" altLang="en-US" smtClean="0"/>
              <a:t>Called implicitly when an object is destroyed.</a:t>
            </a:r>
          </a:p>
          <a:p>
            <a:pPr>
              <a:lnSpc>
                <a:spcPct val="120000"/>
              </a:lnSpc>
            </a:pPr>
            <a:r>
              <a:rPr lang="en-US" altLang="en-US" smtClean="0"/>
              <a:t>The destructor itself does not actually release the object’s memory—it performs termination housekeeping before the object’s memory is reclaimed, so the memory may be reused to hold new objects.</a:t>
            </a:r>
          </a:p>
          <a:p>
            <a:pPr>
              <a:lnSpc>
                <a:spcPct val="120000"/>
              </a:lnSpc>
            </a:pPr>
            <a:r>
              <a:rPr lang="en-US" altLang="en-US" smtClean="0">
                <a:solidFill>
                  <a:srgbClr val="FF0000"/>
                </a:solidFill>
              </a:rPr>
              <a:t>Receives no parameters and returns no value.</a:t>
            </a:r>
          </a:p>
          <a:p>
            <a:pPr>
              <a:lnSpc>
                <a:spcPct val="120000"/>
              </a:lnSpc>
            </a:pPr>
            <a:r>
              <a:rPr lang="en-US" altLang="en-US" smtClean="0">
                <a:solidFill>
                  <a:srgbClr val="FF0000"/>
                </a:solidFill>
              </a:rPr>
              <a:t>May not specify a return type—not even void.</a:t>
            </a:r>
          </a:p>
          <a:p>
            <a:pPr>
              <a:lnSpc>
                <a:spcPct val="120000"/>
              </a:lnSpc>
            </a:pPr>
            <a:r>
              <a:rPr lang="en-US" altLang="en-US" smtClean="0">
                <a:solidFill>
                  <a:srgbClr val="FF0000"/>
                </a:solidFill>
              </a:rPr>
              <a:t>A class has one destructor. </a:t>
            </a:r>
          </a:p>
          <a:p>
            <a:pPr>
              <a:lnSpc>
                <a:spcPct val="120000"/>
              </a:lnSpc>
            </a:pPr>
            <a:r>
              <a:rPr lang="en-US" altLang="en-US" smtClean="0"/>
              <a:t>A destructor must be public.</a:t>
            </a:r>
          </a:p>
          <a:p>
            <a:pPr>
              <a:lnSpc>
                <a:spcPct val="120000"/>
              </a:lnSpc>
            </a:pPr>
            <a:r>
              <a:rPr lang="en-US" altLang="en-US" smtClean="0">
                <a:solidFill>
                  <a:srgbClr val="0000FF"/>
                </a:solidFill>
              </a:rPr>
              <a:t>If you do not explicitly define a destructor, the compiler defines an “empty” destructor.</a:t>
            </a:r>
          </a:p>
        </p:txBody>
      </p:sp>
      <p:sp>
        <p:nvSpPr>
          <p:cNvPr id="72708"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9.7  When Constructors and Destructors Are Called</a:t>
            </a:r>
            <a:endParaRPr lang="en-US" sz="2400" dirty="0" smtClean="0"/>
          </a:p>
        </p:txBody>
      </p:sp>
      <p:sp>
        <p:nvSpPr>
          <p:cNvPr id="69635" name="Text Placeholder 2"/>
          <p:cNvSpPr>
            <a:spLocks noGrp="1"/>
          </p:cNvSpPr>
          <p:nvPr>
            <p:ph type="body" idx="1"/>
          </p:nvPr>
        </p:nvSpPr>
        <p:spPr/>
        <p:txBody>
          <a:bodyPr/>
          <a:lstStyle/>
          <a:p>
            <a:r>
              <a:rPr lang="en-US" altLang="en-US" smtClean="0"/>
              <a:t>Constructors and destructors are called </a:t>
            </a:r>
            <a:r>
              <a:rPr lang="en-US" altLang="en-US" smtClean="0">
                <a:solidFill>
                  <a:srgbClr val="0000FF"/>
                </a:solidFill>
              </a:rPr>
              <a:t>implicitly</a:t>
            </a:r>
            <a:r>
              <a:rPr lang="en-US" altLang="en-US" smtClean="0"/>
              <a:t>.</a:t>
            </a:r>
          </a:p>
          <a:p>
            <a:r>
              <a:rPr lang="en-US" altLang="en-US" smtClean="0"/>
              <a:t>The order in which these function calls occur depends on the order in which execution enters and leaves the scopes where the objects are instantiated.</a:t>
            </a:r>
          </a:p>
          <a:p>
            <a:r>
              <a:rPr lang="en-US" altLang="en-US" smtClean="0">
                <a:solidFill>
                  <a:srgbClr val="FF0000"/>
                </a:solidFill>
              </a:rPr>
              <a:t>Generally, destructor calls are made in the reverse order of the corresponding constructor calls</a:t>
            </a:r>
          </a:p>
          <a:p>
            <a:pPr lvl="1"/>
            <a:r>
              <a:rPr lang="en-US" altLang="en-US" smtClean="0">
                <a:solidFill>
                  <a:srgbClr val="0000FF"/>
                </a:solidFill>
              </a:rPr>
              <a:t>The storage classes of objects can alter the order in which destructors are called.</a:t>
            </a:r>
          </a:p>
        </p:txBody>
      </p:sp>
      <p:sp>
        <p:nvSpPr>
          <p:cNvPr id="7578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  Introduction (cont.)</a:t>
            </a:r>
            <a:endParaRPr lang="en-US" dirty="0" smtClean="0"/>
          </a:p>
        </p:txBody>
      </p:sp>
      <p:sp>
        <p:nvSpPr>
          <p:cNvPr id="15363" name="Text Placeholder 2"/>
          <p:cNvSpPr>
            <a:spLocks noGrp="1"/>
          </p:cNvSpPr>
          <p:nvPr>
            <p:ph type="body" idx="1"/>
          </p:nvPr>
        </p:nvSpPr>
        <p:spPr/>
        <p:txBody>
          <a:bodyPr>
            <a:normAutofit fontScale="92500"/>
          </a:bodyPr>
          <a:lstStyle/>
          <a:p>
            <a:r>
              <a:rPr lang="en-US" altLang="en-US" smtClean="0"/>
              <a:t>Coverage includes (cont.):</a:t>
            </a:r>
          </a:p>
          <a:p>
            <a:pPr lvl="1"/>
            <a:r>
              <a:rPr lang="en-US" altLang="en-US" smtClean="0">
                <a:solidFill>
                  <a:srgbClr val="0000FF"/>
                </a:solidFill>
              </a:rPr>
              <a:t>const objects and const member functions </a:t>
            </a:r>
            <a:r>
              <a:rPr lang="en-US" altLang="en-US" smtClean="0"/>
              <a:t>to prevent modifications of objects and to enforce the </a:t>
            </a:r>
            <a:r>
              <a:rPr lang="en-US" altLang="en-US" smtClean="0">
                <a:solidFill>
                  <a:srgbClr val="FF0000"/>
                </a:solidFill>
              </a:rPr>
              <a:t>principle of least privilege</a:t>
            </a:r>
            <a:r>
              <a:rPr lang="en-US" altLang="en-US" smtClean="0"/>
              <a:t>. </a:t>
            </a:r>
          </a:p>
          <a:p>
            <a:pPr lvl="1"/>
            <a:r>
              <a:rPr lang="en-US" altLang="en-US" smtClean="0">
                <a:solidFill>
                  <a:srgbClr val="0000FF"/>
                </a:solidFill>
              </a:rPr>
              <a:t>Composition</a:t>
            </a:r>
            <a:r>
              <a:rPr lang="en-US" altLang="en-US" smtClean="0"/>
              <a:t>—a form of reuse in which a class can have objects of other classes as members. </a:t>
            </a:r>
          </a:p>
          <a:p>
            <a:pPr lvl="1"/>
            <a:r>
              <a:rPr lang="en-US" altLang="en-US" smtClean="0">
                <a:solidFill>
                  <a:srgbClr val="0000FF"/>
                </a:solidFill>
              </a:rPr>
              <a:t>Friendship</a:t>
            </a:r>
            <a:r>
              <a:rPr lang="en-US" altLang="en-US" smtClean="0"/>
              <a:t> to specify that a nonmember function can also access a class’s non-public members—a technique that’s often used in operator overloading for performance reasons. </a:t>
            </a:r>
          </a:p>
          <a:p>
            <a:pPr lvl="1"/>
            <a:r>
              <a:rPr lang="en-US" altLang="en-US" smtClean="0">
                <a:solidFill>
                  <a:srgbClr val="0000FF"/>
                </a:solidFill>
              </a:rPr>
              <a:t>this pointer</a:t>
            </a:r>
            <a:r>
              <a:rPr lang="en-US" altLang="en-US" smtClean="0"/>
              <a:t>, which is an implicit argument in all calls to a class’s non-static member functions, allowing them to access the correct object’s data members and non-static member functions. </a:t>
            </a:r>
          </a:p>
        </p:txBody>
      </p:sp>
      <p:sp>
        <p:nvSpPr>
          <p:cNvPr id="1434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9.7  When Constructors and Destructors Are Called</a:t>
            </a:r>
            <a:endParaRPr lang="en-US" sz="2400" dirty="0" smtClean="0"/>
          </a:p>
        </p:txBody>
      </p:sp>
      <p:sp>
        <p:nvSpPr>
          <p:cNvPr id="77827" name="Text Placeholder 2"/>
          <p:cNvSpPr>
            <a:spLocks noGrp="1"/>
          </p:cNvSpPr>
          <p:nvPr>
            <p:ph type="body" idx="1"/>
          </p:nvPr>
        </p:nvSpPr>
        <p:spPr/>
        <p:txBody>
          <a:bodyPr>
            <a:normAutofit fontScale="85000" lnSpcReduction="10000"/>
          </a:bodyPr>
          <a:lstStyle/>
          <a:p>
            <a:pPr>
              <a:lnSpc>
                <a:spcPct val="120000"/>
              </a:lnSpc>
            </a:pPr>
            <a:r>
              <a:rPr lang="en-US" smtClean="0">
                <a:solidFill>
                  <a:srgbClr val="0000FF"/>
                </a:solidFill>
              </a:rPr>
              <a:t>Constructors and Destructors for Objects in Global Scope</a:t>
            </a:r>
          </a:p>
          <a:p>
            <a:pPr lvl="1">
              <a:lnSpc>
                <a:spcPct val="120000"/>
              </a:lnSpc>
            </a:pPr>
            <a:r>
              <a:rPr lang="en-US" smtClean="0"/>
              <a:t>Constructors are called for objects defined in global scope  (also called global namespace scope) before any other function (including main) in that program begins execution (although the order of execution of global object constructors between files is not guaranteed).</a:t>
            </a:r>
          </a:p>
          <a:p>
            <a:pPr lvl="1">
              <a:lnSpc>
                <a:spcPct val="120000"/>
              </a:lnSpc>
            </a:pPr>
            <a:r>
              <a:rPr lang="en-US" smtClean="0"/>
              <a:t>The corresponding destructors are called when main terminates.</a:t>
            </a:r>
          </a:p>
          <a:p>
            <a:pPr lvl="1">
              <a:lnSpc>
                <a:spcPct val="120000"/>
              </a:lnSpc>
            </a:pPr>
            <a:r>
              <a:rPr lang="en-US" smtClean="0"/>
              <a:t>Function </a:t>
            </a:r>
            <a:r>
              <a:rPr lang="en-US" smtClean="0">
                <a:solidFill>
                  <a:srgbClr val="FF0000"/>
                </a:solidFill>
              </a:rPr>
              <a:t>exit</a:t>
            </a:r>
            <a:r>
              <a:rPr lang="en-US" smtClean="0"/>
              <a:t> forces a program to terminate immediately and does not execute the destructors of local objects.   [ </a:t>
            </a:r>
            <a:r>
              <a:rPr lang="en-US" sz="2200" smtClean="0">
                <a:latin typeface="Consolas" panose="020B0609020204030204" pitchFamily="49" charset="0"/>
                <a:cs typeface="Consolas" panose="020B0609020204030204" pitchFamily="49" charset="0"/>
              </a:rPr>
              <a:t>exit(EXIT_FAILURE) </a:t>
            </a:r>
            <a:r>
              <a:rPr lang="en-US" smtClean="0"/>
              <a:t>]</a:t>
            </a:r>
          </a:p>
          <a:p>
            <a:pPr lvl="1">
              <a:lnSpc>
                <a:spcPct val="120000"/>
              </a:lnSpc>
            </a:pPr>
            <a:r>
              <a:rPr lang="en-US" smtClean="0"/>
              <a:t>Function </a:t>
            </a:r>
            <a:r>
              <a:rPr lang="en-US" smtClean="0">
                <a:solidFill>
                  <a:srgbClr val="FF0000"/>
                </a:solidFill>
              </a:rPr>
              <a:t>abort</a:t>
            </a:r>
            <a:r>
              <a:rPr lang="en-US" smtClean="0"/>
              <a:t> performs similarly to function exit but forces the program to terminate immediately, without allowing the destructors of any objects to be called.</a:t>
            </a:r>
          </a:p>
          <a:p>
            <a:pPr>
              <a:lnSpc>
                <a:spcPct val="120000"/>
              </a:lnSpc>
            </a:pPr>
            <a:endParaRPr lang="en-US" dirty="0" smtClean="0"/>
          </a:p>
        </p:txBody>
      </p:sp>
      <p:sp>
        <p:nvSpPr>
          <p:cNvPr id="7578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smtClean="0"/>
              <a:t>9.7  When Constructors and Destructors Are Called (cont.)</a:t>
            </a:r>
            <a:endParaRPr lang="en-US" sz="2000" dirty="0" smtClean="0"/>
          </a:p>
        </p:txBody>
      </p:sp>
      <p:sp>
        <p:nvSpPr>
          <p:cNvPr id="79875" name="Text Placeholder 2"/>
          <p:cNvSpPr>
            <a:spLocks noGrp="1"/>
          </p:cNvSpPr>
          <p:nvPr>
            <p:ph type="body" idx="1"/>
          </p:nvPr>
        </p:nvSpPr>
        <p:spPr/>
        <p:txBody>
          <a:bodyPr/>
          <a:lstStyle/>
          <a:p>
            <a:r>
              <a:rPr lang="en-US" smtClean="0">
                <a:solidFill>
                  <a:srgbClr val="0000FF"/>
                </a:solidFill>
              </a:rPr>
              <a:t>Constructors and Destructors for Local Objects</a:t>
            </a:r>
          </a:p>
          <a:p>
            <a:pPr lvl="1"/>
            <a:r>
              <a:rPr lang="en-US" smtClean="0"/>
              <a:t>Constructors and destructors for local objects are called each time execution enters and leaves the scope of the object.</a:t>
            </a:r>
          </a:p>
          <a:p>
            <a:pPr lvl="1"/>
            <a:r>
              <a:rPr lang="en-US" smtClean="0"/>
              <a:t>Destructors are not called for local objects if the program terminates with a call to function exit or function abort.</a:t>
            </a:r>
            <a:endParaRPr lang="en-US" dirty="0" smtClean="0"/>
          </a:p>
        </p:txBody>
      </p:sp>
      <p:sp>
        <p:nvSpPr>
          <p:cNvPr id="77828"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smtClean="0"/>
              <a:t>9.7  When Constructors and Destructors Are Called (cont.)</a:t>
            </a:r>
            <a:endParaRPr lang="en-US" sz="2000" dirty="0" smtClean="0"/>
          </a:p>
        </p:txBody>
      </p:sp>
      <p:sp>
        <p:nvSpPr>
          <p:cNvPr id="79875" name="Text Placeholder 2"/>
          <p:cNvSpPr>
            <a:spLocks noGrp="1"/>
          </p:cNvSpPr>
          <p:nvPr>
            <p:ph type="body" idx="1"/>
          </p:nvPr>
        </p:nvSpPr>
        <p:spPr/>
        <p:txBody>
          <a:bodyPr/>
          <a:lstStyle/>
          <a:p>
            <a:r>
              <a:rPr lang="en-US" smtClean="0">
                <a:solidFill>
                  <a:srgbClr val="0000FF"/>
                </a:solidFill>
              </a:rPr>
              <a:t>Constructors and Destructors for static Local Objects</a:t>
            </a:r>
          </a:p>
          <a:p>
            <a:pPr lvl="1"/>
            <a:r>
              <a:rPr lang="en-US" smtClean="0"/>
              <a:t>The constructor for a static local object is called only once, when execution first reaches the point where the object is defined—the corresponding destructor is called when main terminates or the program calls function exit.</a:t>
            </a:r>
          </a:p>
          <a:p>
            <a:pPr lvl="1"/>
            <a:r>
              <a:rPr lang="en-US" smtClean="0">
                <a:solidFill>
                  <a:srgbClr val="0000FF"/>
                </a:solidFill>
              </a:rPr>
              <a:t>Global</a:t>
            </a:r>
            <a:r>
              <a:rPr lang="en-US" smtClean="0">
                <a:solidFill>
                  <a:srgbClr val="FF0000"/>
                </a:solidFill>
              </a:rPr>
              <a:t> and </a:t>
            </a:r>
            <a:r>
              <a:rPr lang="en-US" smtClean="0">
                <a:solidFill>
                  <a:srgbClr val="0000FF"/>
                </a:solidFill>
              </a:rPr>
              <a:t>static</a:t>
            </a:r>
            <a:r>
              <a:rPr lang="en-US" smtClean="0">
                <a:solidFill>
                  <a:srgbClr val="FF0000"/>
                </a:solidFill>
              </a:rPr>
              <a:t> objects are destroyed in the reverse order of their creation.</a:t>
            </a:r>
          </a:p>
          <a:p>
            <a:pPr lvl="1"/>
            <a:r>
              <a:rPr lang="en-US" smtClean="0"/>
              <a:t>Destructors are not called for static objects if the program terminates with a call to function abort.</a:t>
            </a:r>
            <a:endParaRPr lang="en-US" dirty="0" smtClean="0"/>
          </a:p>
        </p:txBody>
      </p:sp>
      <p:sp>
        <p:nvSpPr>
          <p:cNvPr id="77828"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smtClean="0"/>
              <a:t>9.7  When Constructors and Destructors Are Called (cont.)</a:t>
            </a:r>
            <a:endParaRPr lang="en-US" sz="2000" dirty="0" smtClean="0"/>
          </a:p>
        </p:txBody>
      </p:sp>
      <p:sp>
        <p:nvSpPr>
          <p:cNvPr id="79875" name="Text Placeholder 2"/>
          <p:cNvSpPr>
            <a:spLocks noGrp="1"/>
          </p:cNvSpPr>
          <p:nvPr>
            <p:ph type="body" idx="1"/>
          </p:nvPr>
        </p:nvSpPr>
        <p:spPr/>
        <p:txBody>
          <a:bodyPr/>
          <a:lstStyle/>
          <a:p>
            <a:r>
              <a:rPr lang="en-US" smtClean="0"/>
              <a:t>Demonstrating When Constructors and Destructors Are Called</a:t>
            </a:r>
          </a:p>
          <a:p>
            <a:r>
              <a:rPr lang="en-US" smtClean="0"/>
              <a:t>The program of Figs. 9.7–9.9 demonstrates the order in which constructors and destructors are called for objects of class CreateAndDestroy (Fig. 9.7 and Fig. 9.8) of various storage classes in several scopes. </a:t>
            </a:r>
            <a:endParaRPr lang="en-US" dirty="0" smtClean="0"/>
          </a:p>
        </p:txBody>
      </p:sp>
      <p:sp>
        <p:nvSpPr>
          <p:cNvPr id="77828"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cpphtp9_09_Page_03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cpphtp9_09_Page_03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cpphtp9_09_Page_037"/>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cpphtp9_09_Page_03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cpphtp9_09_Page_039"/>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smtClean="0"/>
              <a:t>9.8 	Time Class Case Study: </a:t>
            </a:r>
            <a:br>
              <a:rPr lang="en-US" sz="2000" smtClean="0"/>
            </a:br>
            <a:r>
              <a:rPr lang="en-US" sz="2000" smtClean="0"/>
              <a:t>	A Subtle Trap—Returning a Reference or a Pointer to a 	private Data Member</a:t>
            </a:r>
            <a:endParaRPr lang="en-US" sz="2000" dirty="0" smtClean="0"/>
          </a:p>
        </p:txBody>
      </p:sp>
      <p:sp>
        <p:nvSpPr>
          <p:cNvPr id="79875" name="Text Placeholder 2"/>
          <p:cNvSpPr>
            <a:spLocks noGrp="1"/>
          </p:cNvSpPr>
          <p:nvPr>
            <p:ph type="body" idx="1"/>
          </p:nvPr>
        </p:nvSpPr>
        <p:spPr/>
        <p:txBody>
          <a:bodyPr>
            <a:normAutofit fontScale="77500" lnSpcReduction="20000"/>
          </a:bodyPr>
          <a:lstStyle/>
          <a:p>
            <a:r>
              <a:rPr lang="en-US" altLang="en-US" smtClean="0"/>
              <a:t>A reference to an object is an alias for the name of the object and, hence, may be used on the left side of an assignment statement.</a:t>
            </a:r>
          </a:p>
          <a:p>
            <a:r>
              <a:rPr lang="en-US" altLang="en-US" smtClean="0"/>
              <a:t>In this context, the reference makes a perfectly acceptable lvalue that can receive a value.</a:t>
            </a:r>
          </a:p>
          <a:p>
            <a:r>
              <a:rPr lang="en-US" altLang="en-US" smtClean="0"/>
              <a:t>Unfortunately a public member function of a class can return a reference to a private data member of that class.</a:t>
            </a:r>
          </a:p>
          <a:p>
            <a:r>
              <a:rPr lang="en-US" altLang="en-US" smtClean="0"/>
              <a:t>Such a reference return actually makes a call to that member function an alias for the private data member! </a:t>
            </a:r>
          </a:p>
          <a:p>
            <a:pPr lvl="1"/>
            <a:r>
              <a:rPr lang="en-US" altLang="en-US" smtClean="0"/>
              <a:t>The function call can be used in any way that the private data member can be used, including as an lvalue in an assignment statement</a:t>
            </a:r>
          </a:p>
          <a:p>
            <a:pPr lvl="1"/>
            <a:r>
              <a:rPr lang="en-US" altLang="en-US" smtClean="0"/>
              <a:t>The same problem would occur if a pointer to the private data were to be returned by the function.</a:t>
            </a:r>
          </a:p>
          <a:p>
            <a:r>
              <a:rPr lang="en-US" altLang="en-US" smtClean="0"/>
              <a:t>If a function returns a reference that’s declared const, the reference is a non-modifiable lvalue and cannot be used to modify the data.</a:t>
            </a:r>
          </a:p>
        </p:txBody>
      </p:sp>
      <p:sp>
        <p:nvSpPr>
          <p:cNvPr id="83972"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9.2  Time Class Case Study</a:t>
            </a:r>
            <a:endParaRPr lang="en-US" dirty="0" smtClean="0"/>
          </a:p>
        </p:txBody>
      </p:sp>
      <p:sp>
        <p:nvSpPr>
          <p:cNvPr id="16387" name="Text Placeholder 2"/>
          <p:cNvSpPr>
            <a:spLocks noGrp="1"/>
          </p:cNvSpPr>
          <p:nvPr>
            <p:ph type="body" idx="1"/>
          </p:nvPr>
        </p:nvSpPr>
        <p:spPr/>
        <p:txBody>
          <a:bodyPr/>
          <a:lstStyle/>
          <a:p>
            <a:r>
              <a:rPr lang="en-US" altLang="en-US" smtClean="0"/>
              <a:t>Our first example (Fig. 9.1) creates class Time and tests the class.</a:t>
            </a:r>
          </a:p>
        </p:txBody>
      </p:sp>
      <p:sp>
        <p:nvSpPr>
          <p:cNvPr id="15364"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a:t>9.8 	Time Class Case Study: </a:t>
            </a:r>
            <a:br>
              <a:rPr lang="en-US" sz="2000"/>
            </a:br>
            <a:r>
              <a:rPr lang="en-US" sz="2000"/>
              <a:t>	A Subtle Trap—Returning a Reference or a </a:t>
            </a:r>
            <a:r>
              <a:rPr lang="en-US" sz="2000" smtClean="0"/>
              <a:t/>
            </a:r>
            <a:br>
              <a:rPr lang="en-US" sz="2000" smtClean="0"/>
            </a:br>
            <a:r>
              <a:rPr lang="en-US" sz="2000"/>
              <a:t>	</a:t>
            </a:r>
            <a:r>
              <a:rPr lang="en-US" sz="2000" smtClean="0"/>
              <a:t>Pointer </a:t>
            </a:r>
            <a:r>
              <a:rPr lang="en-US" sz="2000"/>
              <a:t>to a </a:t>
            </a:r>
            <a:r>
              <a:rPr lang="en-US" sz="2000" smtClean="0"/>
              <a:t>private </a:t>
            </a:r>
            <a:r>
              <a:rPr lang="en-US" sz="2000"/>
              <a:t>Data Member</a:t>
            </a:r>
            <a:endParaRPr lang="en-US" sz="2000" dirty="0" smtClean="0"/>
          </a:p>
        </p:txBody>
      </p:sp>
      <p:sp>
        <p:nvSpPr>
          <p:cNvPr id="80899" name="Text Placeholder 2"/>
          <p:cNvSpPr>
            <a:spLocks noGrp="1"/>
          </p:cNvSpPr>
          <p:nvPr>
            <p:ph type="body" idx="1"/>
          </p:nvPr>
        </p:nvSpPr>
        <p:spPr/>
        <p:txBody>
          <a:bodyPr/>
          <a:lstStyle/>
          <a:p>
            <a:r>
              <a:rPr lang="en-US" altLang="en-US" smtClean="0"/>
              <a:t>The program of Figs. 9.10–9.12 uses a simplified Time class (Fig. 9.10 and Fig. 9.11) to demonstrate returning a reference to a private data member with member function badSetHour. </a:t>
            </a:r>
          </a:p>
        </p:txBody>
      </p:sp>
      <p:sp>
        <p:nvSpPr>
          <p:cNvPr id="83972"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cpphtp9_09_Page_04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cpphtp9_09_Page_04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cpphtp9_09_Page_04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cpphtp9_09_Page_04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cpphtp9_09_Page_044"/>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cpphtp9_09_Page_045"/>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9.9  Default Memberwise Assignment</a:t>
            </a:r>
            <a:endParaRPr lang="en-US" dirty="0" smtClean="0"/>
          </a:p>
        </p:txBody>
      </p:sp>
      <p:sp>
        <p:nvSpPr>
          <p:cNvPr id="88067" name="Text Placeholder 2"/>
          <p:cNvSpPr>
            <a:spLocks noGrp="1"/>
          </p:cNvSpPr>
          <p:nvPr>
            <p:ph type="body" idx="1"/>
          </p:nvPr>
        </p:nvSpPr>
        <p:spPr/>
        <p:txBody>
          <a:bodyPr>
            <a:normAutofit fontScale="85000" lnSpcReduction="20000"/>
          </a:bodyPr>
          <a:lstStyle/>
          <a:p>
            <a:pPr>
              <a:lnSpc>
                <a:spcPct val="120000"/>
              </a:lnSpc>
            </a:pPr>
            <a:r>
              <a:rPr lang="en-US" altLang="en-US" smtClean="0"/>
              <a:t>The assignment operator (=) can be used to assign an object to another object of the same type.</a:t>
            </a:r>
          </a:p>
          <a:p>
            <a:pPr>
              <a:lnSpc>
                <a:spcPct val="120000"/>
              </a:lnSpc>
            </a:pPr>
            <a:r>
              <a:rPr lang="en-US" altLang="en-US" smtClean="0"/>
              <a:t>By default, such assignment is performed by memberwise assignment (also called copy assignment).</a:t>
            </a:r>
          </a:p>
          <a:p>
            <a:pPr lvl="1">
              <a:lnSpc>
                <a:spcPct val="120000"/>
              </a:lnSpc>
            </a:pPr>
            <a:r>
              <a:rPr lang="en-US" altLang="en-US" smtClean="0"/>
              <a:t>Each data member of the object on the right of the assignment operator is assigned individually to the same data member in the object on the left of the assignment operator.</a:t>
            </a:r>
          </a:p>
          <a:p>
            <a:pPr>
              <a:lnSpc>
                <a:spcPct val="120000"/>
              </a:lnSpc>
            </a:pPr>
            <a:r>
              <a:rPr lang="en-US" altLang="en-US" smtClean="0">
                <a:solidFill>
                  <a:srgbClr val="FF0000"/>
                </a:solidFill>
              </a:rPr>
              <a:t>[Caution: Memberwise assignment can cause serious problems when used with a class whose data members contain pointers to dynamically allocated memory; we discuss these problems in Chapter 10 and show how to deal with them.] </a:t>
            </a:r>
          </a:p>
        </p:txBody>
      </p:sp>
      <p:sp>
        <p:nvSpPr>
          <p:cNvPr id="9114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cpphtp9_09_Page_04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cpphtp9_09_Page_04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pphtp9_09_Page_00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descr="cpphtp9_09_Page_048"/>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cpphtp9_09_Page_04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9.9  Default Memberwise Assignment (cont.)</a:t>
            </a:r>
            <a:endParaRPr lang="en-US" sz="2800" dirty="0" smtClean="0"/>
          </a:p>
        </p:txBody>
      </p:sp>
      <p:sp>
        <p:nvSpPr>
          <p:cNvPr id="93187" name="Text Placeholder 2"/>
          <p:cNvSpPr>
            <a:spLocks noGrp="1"/>
          </p:cNvSpPr>
          <p:nvPr>
            <p:ph type="body" idx="1"/>
          </p:nvPr>
        </p:nvSpPr>
        <p:spPr/>
        <p:txBody>
          <a:bodyPr>
            <a:normAutofit fontScale="77500" lnSpcReduction="20000"/>
          </a:bodyPr>
          <a:lstStyle/>
          <a:p>
            <a:pPr>
              <a:lnSpc>
                <a:spcPct val="120000"/>
              </a:lnSpc>
            </a:pPr>
            <a:r>
              <a:rPr lang="en-US" altLang="en-US" smtClean="0"/>
              <a:t>Objects may be passed as function arguments and may be returned from functions.</a:t>
            </a:r>
          </a:p>
          <a:p>
            <a:pPr>
              <a:lnSpc>
                <a:spcPct val="120000"/>
              </a:lnSpc>
            </a:pPr>
            <a:r>
              <a:rPr lang="en-US" altLang="en-US" smtClean="0">
                <a:solidFill>
                  <a:srgbClr val="FF0000"/>
                </a:solidFill>
              </a:rPr>
              <a:t>Such passing and returning is performed using pass-by-value by default—a copy of the object is passed or returned.</a:t>
            </a:r>
          </a:p>
          <a:p>
            <a:pPr lvl="1">
              <a:lnSpc>
                <a:spcPct val="120000"/>
              </a:lnSpc>
            </a:pPr>
            <a:r>
              <a:rPr lang="en-US" altLang="en-US" smtClean="0"/>
              <a:t>C++ creates a new object and uses a copy constructor to copy the original object’s values into the new object.</a:t>
            </a:r>
          </a:p>
          <a:p>
            <a:pPr>
              <a:lnSpc>
                <a:spcPct val="120000"/>
              </a:lnSpc>
            </a:pPr>
            <a:r>
              <a:rPr lang="en-US" altLang="en-US" smtClean="0"/>
              <a:t>For each class, the compiler provides a default copy constructor that copies each member of the original object into the corresponding member of the new object.</a:t>
            </a:r>
          </a:p>
          <a:p>
            <a:pPr lvl="1">
              <a:lnSpc>
                <a:spcPct val="120000"/>
              </a:lnSpc>
            </a:pPr>
            <a:r>
              <a:rPr lang="en-US" altLang="en-US" smtClean="0">
                <a:solidFill>
                  <a:srgbClr val="FF0000"/>
                </a:solidFill>
              </a:rPr>
              <a:t>Copy constructors can cause serious problems when used with a class whose data members contain pointers to dynamically allocated memory.</a:t>
            </a:r>
          </a:p>
          <a:p>
            <a:pPr>
              <a:lnSpc>
                <a:spcPct val="120000"/>
              </a:lnSpc>
            </a:pPr>
            <a:r>
              <a:rPr lang="en-US" altLang="en-US" smtClean="0"/>
              <a:t>Chapter 10 discusses customized copy constructors.</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mtClean="0"/>
              <a:t>9.10  </a:t>
            </a:r>
            <a:r>
              <a:rPr lang="en-US" sz="2400" smtClean="0">
                <a:solidFill>
                  <a:srgbClr val="FF0000"/>
                </a:solidFill>
              </a:rPr>
              <a:t>const Objects </a:t>
            </a:r>
            <a:r>
              <a:rPr lang="en-US" sz="2400" smtClean="0"/>
              <a:t>and </a:t>
            </a:r>
            <a:r>
              <a:rPr lang="en-US" sz="2400" smtClean="0">
                <a:solidFill>
                  <a:srgbClr val="FF0000"/>
                </a:solidFill>
              </a:rPr>
              <a:t>const Member Functions</a:t>
            </a:r>
            <a:endParaRPr lang="en-US" sz="2400" dirty="0" smtClean="0">
              <a:solidFill>
                <a:srgbClr val="FF0000"/>
              </a:solidFill>
            </a:endParaRPr>
          </a:p>
        </p:txBody>
      </p:sp>
      <p:sp>
        <p:nvSpPr>
          <p:cNvPr id="101379" name="Text Placeholder 2"/>
          <p:cNvSpPr>
            <a:spLocks noGrp="1"/>
          </p:cNvSpPr>
          <p:nvPr>
            <p:ph type="body" idx="1"/>
          </p:nvPr>
        </p:nvSpPr>
        <p:spPr/>
        <p:txBody>
          <a:bodyPr/>
          <a:lstStyle/>
          <a:p>
            <a:r>
              <a:rPr lang="en-US" smtClean="0"/>
              <a:t>Some objects need to be modifiable and some do not. </a:t>
            </a:r>
          </a:p>
          <a:p>
            <a:r>
              <a:rPr lang="en-US" smtClean="0"/>
              <a:t>You may use keyword const to specify that an object is not modifiable and that any attempt to modify the object should result in a compilation error. </a:t>
            </a:r>
          </a:p>
          <a:p>
            <a:r>
              <a:rPr lang="en-US" smtClean="0"/>
              <a:t>The statement</a:t>
            </a:r>
          </a:p>
          <a:p>
            <a:pPr marL="630238" lvl="2" indent="0">
              <a:buNone/>
            </a:pPr>
            <a:r>
              <a:rPr lang="en-US" smtClean="0">
                <a:solidFill>
                  <a:srgbClr val="0000FF"/>
                </a:solidFill>
                <a:latin typeface="Consolas" panose="020B0609020204030204" pitchFamily="49" charset="0"/>
                <a:cs typeface="Consolas" panose="020B0609020204030204" pitchFamily="49" charset="0"/>
              </a:rPr>
              <a:t>const Time noon( 12, 0, 0 );</a:t>
            </a:r>
          </a:p>
          <a:p>
            <a:r>
              <a:rPr lang="en-US" smtClean="0"/>
              <a:t>declares a const object noon of class Time and initializes it to 12 noon. </a:t>
            </a:r>
            <a:r>
              <a:rPr lang="en-US" smtClean="0">
                <a:solidFill>
                  <a:srgbClr val="0000FF"/>
                </a:solidFill>
              </a:rPr>
              <a:t>It’s possible to instantiate const and non- const objects of the same class.</a:t>
            </a:r>
            <a:endParaRPr lang="en-US" dirty="0" smtClean="0">
              <a:solidFill>
                <a:srgbClr val="0000FF"/>
              </a:solidFill>
            </a:endParaRP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cpphtp9_09_Page_05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cpphtp9_09_Page_05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9.10  const Objects and const Member </a:t>
            </a:r>
            <a:br>
              <a:rPr lang="en-US" sz="2800" smtClean="0"/>
            </a:br>
            <a:r>
              <a:rPr lang="en-US" sz="2800"/>
              <a:t>	 </a:t>
            </a:r>
            <a:r>
              <a:rPr lang="en-US" sz="2800" smtClean="0"/>
              <a:t>Functions (cont.)</a:t>
            </a:r>
            <a:endParaRPr lang="en-US" sz="2800" dirty="0" smtClean="0"/>
          </a:p>
        </p:txBody>
      </p:sp>
      <p:sp>
        <p:nvSpPr>
          <p:cNvPr id="98307" name="Text Placeholder 2"/>
          <p:cNvSpPr>
            <a:spLocks noGrp="1"/>
          </p:cNvSpPr>
          <p:nvPr>
            <p:ph type="body" idx="1"/>
          </p:nvPr>
        </p:nvSpPr>
        <p:spPr/>
        <p:txBody>
          <a:bodyPr>
            <a:normAutofit fontScale="85000" lnSpcReduction="20000"/>
          </a:bodyPr>
          <a:lstStyle/>
          <a:p>
            <a:pPr>
              <a:lnSpc>
                <a:spcPct val="120000"/>
              </a:lnSpc>
            </a:pPr>
            <a:r>
              <a:rPr lang="en-US" altLang="en-US" smtClean="0">
                <a:solidFill>
                  <a:srgbClr val="FF0000"/>
                </a:solidFill>
              </a:rPr>
              <a:t>C++ disallows member function calls for const objects unless the member functions themselves are also declared const. </a:t>
            </a:r>
          </a:p>
          <a:p>
            <a:pPr>
              <a:lnSpc>
                <a:spcPct val="120000"/>
              </a:lnSpc>
            </a:pPr>
            <a:r>
              <a:rPr lang="en-US" altLang="en-US" smtClean="0">
                <a:solidFill>
                  <a:srgbClr val="0000FF"/>
                </a:solidFill>
              </a:rPr>
              <a:t>This is true even for get member functions that do not modify the object. </a:t>
            </a:r>
          </a:p>
          <a:p>
            <a:pPr>
              <a:lnSpc>
                <a:spcPct val="120000"/>
              </a:lnSpc>
            </a:pPr>
            <a:r>
              <a:rPr lang="en-US" altLang="en-US" smtClean="0">
                <a:solidFill>
                  <a:srgbClr val="FF0000"/>
                </a:solidFill>
              </a:rPr>
              <a:t>This is also a key reason that we’ve declared as const all member-functions that do not modify the objects on which they’re called. </a:t>
            </a:r>
          </a:p>
          <a:p>
            <a:pPr>
              <a:lnSpc>
                <a:spcPct val="120000"/>
              </a:lnSpc>
            </a:pPr>
            <a:r>
              <a:rPr lang="en-US" altLang="en-US" smtClean="0"/>
              <a:t>A member function is specified as const both in its prototype by inserting the keyword const after the function’s parameter list and, in the case of the function definition, before the left brace that begins the function body.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cpphtp9_09_Page_05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cpphtp9_09_Page_05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descr="cpphtp9_09_Page_05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pphtp9_09_Page_00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9.10  </a:t>
            </a:r>
            <a:r>
              <a:rPr lang="en-US" sz="2000" smtClean="0">
                <a:solidFill>
                  <a:srgbClr val="FF0000"/>
                </a:solidFill>
              </a:rPr>
              <a:t>const Objects </a:t>
            </a:r>
            <a:r>
              <a:rPr lang="en-US" sz="2000" smtClean="0"/>
              <a:t>and </a:t>
            </a:r>
            <a:r>
              <a:rPr lang="en-US" sz="2000" smtClean="0">
                <a:solidFill>
                  <a:srgbClr val="FF0000"/>
                </a:solidFill>
              </a:rPr>
              <a:t>const Member Functions </a:t>
            </a:r>
            <a:r>
              <a:rPr lang="en-US" sz="2000" smtClean="0"/>
              <a:t>(cont.)</a:t>
            </a:r>
            <a:endParaRPr lang="en-US" sz="2000" dirty="0" smtClean="0"/>
          </a:p>
        </p:txBody>
      </p:sp>
      <p:sp>
        <p:nvSpPr>
          <p:cNvPr id="102403" name="Text Placeholder 2"/>
          <p:cNvSpPr>
            <a:spLocks noGrp="1"/>
          </p:cNvSpPr>
          <p:nvPr>
            <p:ph type="body" idx="1"/>
          </p:nvPr>
        </p:nvSpPr>
        <p:spPr/>
        <p:txBody>
          <a:bodyPr/>
          <a:lstStyle/>
          <a:p>
            <a:r>
              <a:rPr lang="en-US" altLang="en-US" smtClean="0"/>
              <a:t>A </a:t>
            </a:r>
            <a:r>
              <a:rPr lang="en-US" altLang="en-US" smtClean="0">
                <a:solidFill>
                  <a:srgbClr val="0000FF"/>
                </a:solidFill>
              </a:rPr>
              <a:t>constructor</a:t>
            </a:r>
            <a:r>
              <a:rPr lang="en-US" altLang="en-US" smtClean="0"/>
              <a:t> must be allowed to modify an object so that the object can be initialized properly. </a:t>
            </a:r>
          </a:p>
          <a:p>
            <a:r>
              <a:rPr lang="en-US" altLang="en-US" smtClean="0"/>
              <a:t>A </a:t>
            </a:r>
            <a:r>
              <a:rPr lang="en-US" altLang="en-US" smtClean="0">
                <a:solidFill>
                  <a:srgbClr val="0000FF"/>
                </a:solidFill>
              </a:rPr>
              <a:t>destructor</a:t>
            </a:r>
            <a:r>
              <a:rPr lang="en-US" altLang="en-US" smtClean="0"/>
              <a:t> must be able to perform its termination housekeeping chores before an object’s memory is reclaimed by the system. </a:t>
            </a:r>
          </a:p>
          <a:p>
            <a:r>
              <a:rPr lang="en-US" altLang="en-US" smtClean="0">
                <a:solidFill>
                  <a:srgbClr val="FF0000"/>
                </a:solidFill>
              </a:rPr>
              <a:t>Attempting to declare a constructor or destructor const is a compilation error. </a:t>
            </a:r>
          </a:p>
          <a:p>
            <a:r>
              <a:rPr lang="en-US" altLang="en-US" smtClean="0">
                <a:solidFill>
                  <a:srgbClr val="0000FF"/>
                </a:solidFill>
              </a:rPr>
              <a:t>The “constness” of a const object is enforced from the time the constructor completes initialization of the object until that object’s destructor is called.</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9.10  </a:t>
            </a:r>
            <a:r>
              <a:rPr lang="en-US" sz="2000" smtClean="0">
                <a:solidFill>
                  <a:srgbClr val="FF0000"/>
                </a:solidFill>
              </a:rPr>
              <a:t>const Objects </a:t>
            </a:r>
            <a:r>
              <a:rPr lang="en-US" sz="2000" smtClean="0"/>
              <a:t>and </a:t>
            </a:r>
            <a:r>
              <a:rPr lang="en-US" sz="2000" smtClean="0">
                <a:solidFill>
                  <a:srgbClr val="FF0000"/>
                </a:solidFill>
              </a:rPr>
              <a:t>const Member Functions </a:t>
            </a:r>
            <a:r>
              <a:rPr lang="en-US" sz="2000" smtClean="0"/>
              <a:t>(cont.)</a:t>
            </a:r>
            <a:endParaRPr lang="en-US" sz="2000" dirty="0" smtClean="0"/>
          </a:p>
        </p:txBody>
      </p:sp>
      <p:sp>
        <p:nvSpPr>
          <p:cNvPr id="101379" name="Text Placeholder 2"/>
          <p:cNvSpPr>
            <a:spLocks noGrp="1"/>
          </p:cNvSpPr>
          <p:nvPr>
            <p:ph type="body" idx="1"/>
          </p:nvPr>
        </p:nvSpPr>
        <p:spPr/>
        <p:txBody>
          <a:bodyPr/>
          <a:lstStyle/>
          <a:p>
            <a:r>
              <a:rPr lang="en-US" smtClean="0"/>
              <a:t>Using const and Non-const Member Functions</a:t>
            </a:r>
          </a:p>
          <a:p>
            <a:r>
              <a:rPr lang="en-US" smtClean="0"/>
              <a:t>The program of Fig. 9.16 uses class Time from Figs. 9.4–9.5, but removes const from function printStandard’s prototype and definition so that we can show a compilation error. </a:t>
            </a:r>
            <a:endParaRPr lang="en-US" dirty="0" smtClean="0"/>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cpphtp9_09_Page_05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descr="cpphtp9_09_Page_05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9.11  </a:t>
            </a:r>
            <a:r>
              <a:rPr lang="en-US" sz="2800" smtClean="0">
                <a:solidFill>
                  <a:srgbClr val="0000FF"/>
                </a:solidFill>
              </a:rPr>
              <a:t>Composition</a:t>
            </a:r>
            <a:r>
              <a:rPr lang="en-US" sz="2800" smtClean="0"/>
              <a:t>: </a:t>
            </a:r>
            <a:br>
              <a:rPr lang="en-US" sz="2800" smtClean="0"/>
            </a:br>
            <a:r>
              <a:rPr lang="en-US" sz="2800"/>
              <a:t>	</a:t>
            </a:r>
            <a:r>
              <a:rPr lang="en-US" sz="2800" smtClean="0"/>
              <a:t> Objects as Members of Classes</a:t>
            </a:r>
            <a:endParaRPr lang="en-US" sz="2800" dirty="0" smtClean="0"/>
          </a:p>
        </p:txBody>
      </p:sp>
      <p:sp>
        <p:nvSpPr>
          <p:cNvPr id="106499" name="Text Placeholder 2"/>
          <p:cNvSpPr>
            <a:spLocks noGrp="1"/>
          </p:cNvSpPr>
          <p:nvPr>
            <p:ph type="body" idx="1"/>
          </p:nvPr>
        </p:nvSpPr>
        <p:spPr/>
        <p:txBody>
          <a:bodyPr/>
          <a:lstStyle/>
          <a:p>
            <a:r>
              <a:rPr lang="en-US" altLang="en-US" smtClean="0"/>
              <a:t>An AlarmClock object needs to know when it’s supposed to sound its alarm, so why not include a Time object as a member of the AlarmClock class? </a:t>
            </a:r>
          </a:p>
          <a:p>
            <a:r>
              <a:rPr lang="en-US" altLang="en-US" smtClean="0"/>
              <a:t>Such a capability is called </a:t>
            </a:r>
            <a:r>
              <a:rPr lang="en-US" altLang="en-US" smtClean="0">
                <a:solidFill>
                  <a:srgbClr val="FF0000"/>
                </a:solidFill>
              </a:rPr>
              <a:t>composition</a:t>
            </a:r>
            <a:r>
              <a:rPr lang="en-US" altLang="en-US" smtClean="0"/>
              <a:t> and is sometimes referred to as a </a:t>
            </a:r>
            <a:r>
              <a:rPr lang="en-US" altLang="en-US" smtClean="0">
                <a:solidFill>
                  <a:srgbClr val="FF0000"/>
                </a:solidFill>
              </a:rPr>
              <a:t>has-a</a:t>
            </a:r>
            <a:r>
              <a:rPr lang="en-US" altLang="en-US" smtClean="0"/>
              <a:t> relationship—a class can have objects of other classes as members.</a:t>
            </a:r>
          </a:p>
          <a:p>
            <a:r>
              <a:rPr lang="en-US" altLang="en-US" smtClean="0"/>
              <a:t>The next program uses classes Date (Figs. 9.17–9.18) and Employee (Figs. 9.19–9.20) to demonstrate composition. </a:t>
            </a:r>
          </a:p>
        </p:txBody>
      </p:sp>
      <p:sp>
        <p:nvSpPr>
          <p:cNvPr id="96260" name="Footer Placeholder 3"/>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descr="cpphtp9_09_Page_05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cpphtp9_09_Page_05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cpphtp9_09_Page_059"/>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381000" y="44196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cpphtp9_09_Page_06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cxnSp>
        <p:nvCxnSpPr>
          <p:cNvPr id="4" name="Straight Arrow Connector 3"/>
          <p:cNvCxnSpPr/>
          <p:nvPr/>
        </p:nvCxnSpPr>
        <p:spPr>
          <a:xfrm>
            <a:off x="152400" y="2971800"/>
            <a:ext cx="13716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cpphtp9_09_Page_06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©1992-2014 by Pearson Education, Inc. All Rights Reserved.</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WikiEditForm</Display>
  <Edit>WikiEditForm</Edit>
  <New>WikiEditForm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WikiField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Wiki Page" ma:contentTypeID="0x01010800C661CDCFE8494F4E9AB730BE44130AE2" ma:contentTypeVersion="1" ma:contentTypeDescription="Create a new wiki page." ma:contentTypeScope="" ma:versionID="ac3f0c655fe2ae58085a4548e8dc0796">
  <xsd:schema xmlns:xsd="http://www.w3.org/2001/XMLSchema" xmlns:xs="http://www.w3.org/2001/XMLSchema" xmlns:p="http://schemas.microsoft.com/office/2006/metadata/properties" xmlns:ns1="http://schemas.microsoft.com/sharepoint/v3" xmlns:ns2="e5222bea-0a0f-4f8c-b9f7-21e1ae72cb64" targetNamespace="http://schemas.microsoft.com/office/2006/metadata/properties" ma:root="true" ma:fieldsID="35dc98d1b06bd8f9f810fb7c0d70b157" ns1:_="" ns2:_="">
    <xsd:import namespace="http://schemas.microsoft.com/sharepoint/v3"/>
    <xsd:import namespace="e5222bea-0a0f-4f8c-b9f7-21e1ae72cb64"/>
    <xsd:element name="properties">
      <xsd:complexType>
        <xsd:sequence>
          <xsd:element name="documentManagement">
            <xsd:complexType>
              <xsd:all>
                <xsd:element ref="ns1:WikiField"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WikiField" ma:index="7" nillable="true" ma:displayName="Wiki Content" ma:internalName="WikiField">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222bea-0a0f-4f8c-b9f7-21e1ae72cb6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9E675F-AF66-4EB2-A552-8D4EF031E4A8}">
  <ds:schemaRefs>
    <ds:schemaRef ds:uri="http://schemas.microsoft.com/sharepoint/v3/contenttype/forms"/>
  </ds:schemaRefs>
</ds:datastoreItem>
</file>

<file path=customXml/itemProps2.xml><?xml version="1.0" encoding="utf-8"?>
<ds:datastoreItem xmlns:ds="http://schemas.openxmlformats.org/officeDocument/2006/customXml" ds:itemID="{3B7B91C0-4F3A-4FC5-8853-57BC3C0254EC}">
  <ds:schemaRefs>
    <ds:schemaRef ds:uri="http://schemas.microsoft.com/sharepoint/events"/>
  </ds:schemaRefs>
</ds:datastoreItem>
</file>

<file path=customXml/itemProps3.xml><?xml version="1.0" encoding="utf-8"?>
<ds:datastoreItem xmlns:ds="http://schemas.openxmlformats.org/officeDocument/2006/customXml" ds:itemID="{8D2169CF-FA9E-457A-952D-2B1DE9635ECD}">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microsoft.com/sharepoint/v3"/>
    <ds:schemaRef ds:uri="http://schemas.openxmlformats.org/package/2006/metadata/core-properties"/>
    <ds:schemaRef ds:uri="e5222bea-0a0f-4f8c-b9f7-21e1ae72cb64"/>
    <ds:schemaRef ds:uri="http://www.w3.org/XML/1998/namespace"/>
    <ds:schemaRef ds:uri="http://purl.org/dc/dcmitype/"/>
  </ds:schemaRefs>
</ds:datastoreItem>
</file>

<file path=customXml/itemProps4.xml><?xml version="1.0" encoding="utf-8"?>
<ds:datastoreItem xmlns:ds="http://schemas.openxmlformats.org/officeDocument/2006/customXml" ds:itemID="{FE6F7AB0-A41C-4B78-B26F-390D070A95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5222bea-0a0f-4f8c-b9f7-21e1ae72c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DeitelPowerPointTemplate</Template>
  <TotalTime>3350</TotalTime>
  <Words>6408</Words>
  <Application>Microsoft Office PowerPoint</Application>
  <PresentationFormat>On-screen Show (4:3)</PresentationFormat>
  <Paragraphs>504</Paragraphs>
  <Slides>159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159</vt:i4>
      </vt:variant>
    </vt:vector>
  </HeadingPairs>
  <TitlesOfParts>
    <vt:vector size="169" baseType="lpstr">
      <vt:lpstr>Arial</vt:lpstr>
      <vt:lpstr>Calibri</vt:lpstr>
      <vt:lpstr>Consolas</vt:lpstr>
      <vt:lpstr>Goudy Sans Medium</vt:lpstr>
      <vt:lpstr>Lucida Sans Unicode</vt:lpstr>
      <vt:lpstr>Verdana</vt:lpstr>
      <vt:lpstr>Wingdings</vt:lpstr>
      <vt:lpstr>Wingdings 2</vt:lpstr>
      <vt:lpstr>Wingdings 3</vt:lpstr>
      <vt:lpstr>Concourse</vt:lpstr>
      <vt:lpstr>Chapter 9 Classes: A Deeper Look; Throwing Exceptions</vt:lpstr>
      <vt:lpstr>PowerPoint Presentation</vt:lpstr>
      <vt:lpstr>PowerPoint Presentation</vt:lpstr>
      <vt:lpstr>9.1  Introduction</vt:lpstr>
      <vt:lpstr>9.1  Introduction (cont.)</vt:lpstr>
      <vt:lpstr>9.1  Introduction (cont.)</vt:lpstr>
      <vt:lpstr>9.2  Time Class Case Study</vt:lpstr>
      <vt:lpstr>PowerPoint Presentation</vt:lpstr>
      <vt:lpstr>PowerPoint Presentation</vt:lpstr>
      <vt:lpstr>PowerPoint Presentation</vt:lpstr>
      <vt:lpstr>9.2  Time Class Case Study (cont.)</vt:lpstr>
      <vt:lpstr>PowerPoint Presentation</vt:lpstr>
      <vt:lpstr>PowerPoint Presentation</vt:lpstr>
      <vt:lpstr>9.2  Time Class Case Study (cont.)</vt:lpstr>
      <vt:lpstr>PowerPoint Presentation</vt:lpstr>
      <vt:lpstr>PowerPoint Presentation</vt:lpstr>
      <vt:lpstr>PowerPoint Presentation</vt:lpstr>
      <vt:lpstr>9.2  Time Class Case Study (cont.)</vt:lpstr>
      <vt:lpstr>9.2  Time Class Case Study (cont.)</vt:lpstr>
      <vt:lpstr>PowerPoint Presentation</vt:lpstr>
      <vt:lpstr>9.2  Time Class Case Study (cont.)</vt:lpstr>
      <vt:lpstr>PowerPoint Presentation</vt:lpstr>
      <vt:lpstr>PowerPoint Presentation</vt:lpstr>
      <vt:lpstr>PowerPoint Presentation</vt:lpstr>
      <vt:lpstr>PowerPoint Presentation</vt:lpstr>
      <vt:lpstr>PowerPoint Presentation</vt:lpstr>
      <vt:lpstr>9.2  Time Class Case Study (cont.)</vt:lpstr>
      <vt:lpstr>PowerPoint Presentation</vt:lpstr>
      <vt:lpstr>PowerPoint Presentation</vt:lpstr>
      <vt:lpstr>PowerPoint Presentation</vt:lpstr>
      <vt:lpstr>9.2  Time Class Case Study (cont.)</vt:lpstr>
      <vt:lpstr>PowerPoint Presentation</vt:lpstr>
      <vt:lpstr>9.3  Class Scope and Accessing Class Members </vt:lpstr>
      <vt:lpstr>9.3  Class Scope and Accessing Class Members (cont.)</vt:lpstr>
      <vt:lpstr>9.3  Class Scope and Accessing Class Members (cont.)</vt:lpstr>
      <vt:lpstr>9.3  Class Scope and Accessing Class Members (cont.)</vt:lpstr>
      <vt:lpstr>9.3  Class Scope and Accessing Class Members (cont.)</vt:lpstr>
      <vt:lpstr>9.4  Access Functions and Utility Functions</vt:lpstr>
      <vt:lpstr>9.5 Time Class Case Study:    Constructors with Default Arguments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9.5   Time Class Case Study:   Constructors with Default Arguments (cont.)</vt:lpstr>
      <vt:lpstr>9.5   Time Class Case Study:   Constructors with Default Arguments (cont.)</vt:lpstr>
      <vt:lpstr>PowerPoint Presentation</vt:lpstr>
      <vt:lpstr>PowerPoint Presentation</vt:lpstr>
      <vt:lpstr>9.5   Time Class Case Study:   Constructors with Default Arguments (cont.)</vt:lpstr>
      <vt:lpstr>9.5   Time Class Case Study:   Constructors with Default Arguments (cont.)</vt:lpstr>
      <vt:lpstr>9.6   Time Class Case Study:   Constructors with Default Arguments (cont.)</vt:lpstr>
      <vt:lpstr>9.5   Time Class Case Study:   Constructors with Default Arguments (cont.)</vt:lpstr>
      <vt:lpstr>9.6  Destructors</vt:lpstr>
      <vt:lpstr>9.7  When Constructors and Destructors Are Called</vt:lpstr>
      <vt:lpstr>9.7  When Constructors and Destructors Are Called</vt:lpstr>
      <vt:lpstr>9.7  When Constructors and Destructors Are Called (cont.)</vt:lpstr>
      <vt:lpstr>9.7  When Constructors and Destructors Are Called (cont.)</vt:lpstr>
      <vt:lpstr>9.7  When Constructors and Destructors Are Called (cont.)</vt:lpstr>
      <vt:lpstr>PowerPoint Presentation</vt:lpstr>
      <vt:lpstr>PowerPoint Presentation</vt:lpstr>
      <vt:lpstr>PowerPoint Presentation</vt:lpstr>
      <vt:lpstr>PowerPoint Presentation</vt:lpstr>
      <vt:lpstr>PowerPoint Presentation</vt:lpstr>
      <vt:lpstr>9.8  Time Class Case Study:   A Subtle Trap—Returning a Reference or a Pointer to a  private Data Member</vt:lpstr>
      <vt:lpstr>9.8  Time Class Case Study:   A Subtle Trap—Returning a Reference or a   Pointer to a private Data Member</vt:lpstr>
      <vt:lpstr>PowerPoint Presentation</vt:lpstr>
      <vt:lpstr>PowerPoint Presentation</vt:lpstr>
      <vt:lpstr>PowerPoint Presentation</vt:lpstr>
      <vt:lpstr>PowerPoint Presentation</vt:lpstr>
      <vt:lpstr>PowerPoint Presentation</vt:lpstr>
      <vt:lpstr>PowerPoint Presentation</vt:lpstr>
      <vt:lpstr>9.9  Default Memberwise Assignment</vt:lpstr>
      <vt:lpstr>PowerPoint Presentation</vt:lpstr>
      <vt:lpstr>PowerPoint Presentation</vt:lpstr>
      <vt:lpstr>PowerPoint Presentation</vt:lpstr>
      <vt:lpstr>PowerPoint Presentation</vt:lpstr>
      <vt:lpstr>9.9  Default Memberwise Assignment (cont.)</vt:lpstr>
      <vt:lpstr>9.10  const Objects and const Member Functions</vt:lpstr>
      <vt:lpstr>PowerPoint Presentation</vt:lpstr>
      <vt:lpstr>PowerPoint Presentation</vt:lpstr>
      <vt:lpstr>9.10  const Objects and const Member    Functions (cont.)</vt:lpstr>
      <vt:lpstr>PowerPoint Presentation</vt:lpstr>
      <vt:lpstr>PowerPoint Presentation</vt:lpstr>
      <vt:lpstr>PowerPoint Presentation</vt:lpstr>
      <vt:lpstr>9.10  const Objects and const Member Functions (cont.)</vt:lpstr>
      <vt:lpstr>9.10  const Objects and const Member Functions (cont.)</vt:lpstr>
      <vt:lpstr>PowerPoint Presentation</vt:lpstr>
      <vt:lpstr>PowerPoint Presentation</vt:lpstr>
      <vt:lpstr>9.11  Composition:    Objects as Members of Classes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9.11  Composition:    Objects as Members of Classes (cont.)</vt:lpstr>
      <vt:lpstr>PowerPoint Presentation</vt:lpstr>
      <vt:lpstr>9.11  Composition:    Objects as Members of Classes (cont.)</vt:lpstr>
      <vt:lpstr>9.11  Composition:    Objects as Members of Classes (cont.)</vt:lpstr>
      <vt:lpstr>9.11  Composition:    Objects as Members of Classes (cont.)</vt:lpstr>
      <vt:lpstr>PowerPoint Presentation</vt:lpstr>
      <vt:lpstr>PowerPoint Presentation</vt:lpstr>
      <vt:lpstr>9.11  Composition:    Objects as Members of Classes (cont.)</vt:lpstr>
      <vt:lpstr>PowerPoint Presentation</vt:lpstr>
      <vt:lpstr>PowerPoint Presentation</vt:lpstr>
      <vt:lpstr>PowerPoint Presentation</vt:lpstr>
      <vt:lpstr>9.12  friend Functions and friend Classes</vt:lpstr>
      <vt:lpstr>9.12  friend Functions and friend Classes (cont.)</vt:lpstr>
      <vt:lpstr>9.12  friend Functions and friend Classes (cont.)</vt:lpstr>
      <vt:lpstr>PowerPoint Presentation</vt:lpstr>
      <vt:lpstr>PowerPoint Presentation</vt:lpstr>
      <vt:lpstr>PowerPoint Presentation</vt:lpstr>
      <vt:lpstr>9.12  friend Functions and friend Classes (cont.)</vt:lpstr>
      <vt:lpstr>9.12  friend Functions and friend Classes (cont.)</vt:lpstr>
      <vt:lpstr>PowerPoint Presentation</vt:lpstr>
      <vt:lpstr>PowerPoint Presentation</vt:lpstr>
      <vt:lpstr>PowerPoint Presentation</vt:lpstr>
      <vt:lpstr>9.13  Using the this Pointer</vt:lpstr>
      <vt:lpstr>9.13  Using the this Pointer (cont.)</vt:lpstr>
      <vt:lpstr>9.13  Using the this Pointer (cont.)</vt:lpstr>
      <vt:lpstr>PowerPoint Presentation</vt:lpstr>
      <vt:lpstr>9.13  Using the this Pointer (cont.)</vt:lpstr>
      <vt:lpstr>9.13  Using the this Pointer (cont.)</vt:lpstr>
      <vt:lpstr>PowerPoint Presentation</vt:lpstr>
      <vt:lpstr>PowerPoint Presentation</vt:lpstr>
      <vt:lpstr>PowerPoint Presentation</vt:lpstr>
      <vt:lpstr>9.13  Using the this Pointer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9.14  static Class Members</vt:lpstr>
      <vt:lpstr>PowerPoint Presentation</vt:lpstr>
      <vt:lpstr>9.14  static Class Members (cont.)</vt:lpstr>
      <vt:lpstr>9.14  static Class Members (cont.)</vt:lpstr>
      <vt:lpstr>PowerPoint Presentation</vt:lpstr>
      <vt:lpstr>9.14  static Class Members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Classes: A Deeper Look,  Part 1</dc:title>
  <dc:creator>Windows User</dc:creator>
  <cp:lastModifiedBy>jack wilson</cp:lastModifiedBy>
  <cp:revision>72</cp:revision>
  <dcterms:created xsi:type="dcterms:W3CDTF">2009-09-17T15:14:56Z</dcterms:created>
  <dcterms:modified xsi:type="dcterms:W3CDTF">2017-02-16T04:16:11Z</dcterms:modified>
</cp:coreProperties>
</file>